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2"/>
  </p:notesMasterIdLst>
  <p:sldIdLst>
    <p:sldId id="329" r:id="rId2"/>
    <p:sldId id="330" r:id="rId3"/>
    <p:sldId id="364" r:id="rId4"/>
    <p:sldId id="331" r:id="rId5"/>
    <p:sldId id="334" r:id="rId6"/>
    <p:sldId id="335" r:id="rId7"/>
    <p:sldId id="350" r:id="rId8"/>
    <p:sldId id="351" r:id="rId9"/>
    <p:sldId id="341" r:id="rId10"/>
    <p:sldId id="336" r:id="rId11"/>
    <p:sldId id="337" r:id="rId12"/>
    <p:sldId id="352" r:id="rId13"/>
    <p:sldId id="353" r:id="rId14"/>
    <p:sldId id="354" r:id="rId15"/>
    <p:sldId id="357" r:id="rId16"/>
    <p:sldId id="358" r:id="rId17"/>
    <p:sldId id="359" r:id="rId18"/>
    <p:sldId id="338" r:id="rId19"/>
    <p:sldId id="339" r:id="rId20"/>
    <p:sldId id="349" r:id="rId21"/>
    <p:sldId id="340" r:id="rId22"/>
    <p:sldId id="342" r:id="rId23"/>
    <p:sldId id="343" r:id="rId24"/>
    <p:sldId id="344" r:id="rId25"/>
    <p:sldId id="345" r:id="rId26"/>
    <p:sldId id="362" r:id="rId27"/>
    <p:sldId id="366" r:id="rId28"/>
    <p:sldId id="367" r:id="rId29"/>
    <p:sldId id="348" r:id="rId30"/>
    <p:sldId id="365" r:id="rId31"/>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993366"/>
    <a:srgbClr val="D60093"/>
    <a:srgbClr val="FF0066"/>
    <a:srgbClr val="808000"/>
    <a:srgbClr val="99CCFF"/>
    <a:srgbClr val="0099FF"/>
    <a:srgbClr val="00CCFF"/>
    <a:srgbClr val="009900"/>
    <a:srgbClr val="E59609"/>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4672" autoAdjust="0"/>
  </p:normalViewPr>
  <p:slideViewPr>
    <p:cSldViewPr>
      <p:cViewPr>
        <p:scale>
          <a:sx n="60" d="100"/>
          <a:sy n="60" d="100"/>
        </p:scale>
        <p:origin x="-828"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arlos%20Daniel\Documents\MAESTRIA\Control%20estad&#237;stico%20de%20procesos\Grafico%20de%20control.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Office_Excel1.xlsx"/></Relationships>
</file>

<file path=ppt/charts/_rels/chart3.xml.rels><?xml version="1.0" encoding="UTF-8" standalone="yes"?>
<Relationships xmlns="http://schemas.openxmlformats.org/package/2006/relationships"><Relationship Id="rId1" Type="http://schemas.openxmlformats.org/officeDocument/2006/relationships/package" Target="../embeddings/Hoja_de_c_lculo_de_Microsoft_Office_Excel2.xlsx"/></Relationships>
</file>

<file path=ppt/charts/_rels/chart4.xml.rels><?xml version="1.0" encoding="UTF-8" standalone="yes"?>
<Relationships xmlns="http://schemas.openxmlformats.org/package/2006/relationships"><Relationship Id="rId1" Type="http://schemas.openxmlformats.org/officeDocument/2006/relationships/package" Target="../embeddings/Hoja_de_c_lculo_de_Microsoft_Office_Excel3.xlsx"/></Relationships>
</file>

<file path=ppt/charts/_rels/chart5.xml.rels><?xml version="1.0" encoding="UTF-8" standalone="yes"?>
<Relationships xmlns="http://schemas.openxmlformats.org/package/2006/relationships"><Relationship Id="rId1" Type="http://schemas.openxmlformats.org/officeDocument/2006/relationships/package" Target="../embeddings/Hoja_de_c_lculo_de_Microsoft_Office_Excel4.xlsx"/></Relationships>
</file>

<file path=ppt/charts/chart1.xml><?xml version="1.0" encoding="utf-8"?>
<c:chartSpace xmlns:c="http://schemas.openxmlformats.org/drawingml/2006/chart" xmlns:a="http://schemas.openxmlformats.org/drawingml/2006/main" xmlns:r="http://schemas.openxmlformats.org/officeDocument/2006/relationships">
  <c:lang val="es-ES"/>
  <c:chart>
    <c:autoTitleDeleted val="1"/>
    <c:plotArea>
      <c:layout/>
      <c:scatterChart>
        <c:scatterStyle val="smoothMarker"/>
        <c:ser>
          <c:idx val="0"/>
          <c:order val="0"/>
          <c:tx>
            <c:v>LSC</c:v>
          </c:tx>
          <c:marker>
            <c:symbol val="none"/>
          </c:marker>
          <c:xVal>
            <c:numRef>
              <c:f>Sheet1!$F$12:$O$12</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Sheet1!$F$20:$O$20</c:f>
              <c:numCache>
                <c:formatCode>General</c:formatCode>
                <c:ptCount val="10"/>
                <c:pt idx="0">
                  <c:v>68.933999999999997</c:v>
                </c:pt>
                <c:pt idx="1">
                  <c:v>68.933999999999997</c:v>
                </c:pt>
                <c:pt idx="2">
                  <c:v>68.933999999999997</c:v>
                </c:pt>
                <c:pt idx="3">
                  <c:v>68.933999999999997</c:v>
                </c:pt>
                <c:pt idx="4">
                  <c:v>68.933999999999997</c:v>
                </c:pt>
                <c:pt idx="5">
                  <c:v>68.933999999999997</c:v>
                </c:pt>
                <c:pt idx="6">
                  <c:v>68.933999999999997</c:v>
                </c:pt>
                <c:pt idx="7">
                  <c:v>68.933999999999997</c:v>
                </c:pt>
                <c:pt idx="8">
                  <c:v>68.933999999999997</c:v>
                </c:pt>
                <c:pt idx="9">
                  <c:v>68.933999999999997</c:v>
                </c:pt>
              </c:numCache>
            </c:numRef>
          </c:yVal>
          <c:smooth val="1"/>
        </c:ser>
        <c:ser>
          <c:idx val="1"/>
          <c:order val="1"/>
          <c:tx>
            <c:v>LC</c:v>
          </c:tx>
          <c:marker>
            <c:symbol val="none"/>
          </c:marker>
          <c:xVal>
            <c:numRef>
              <c:f>Sheet1!$F$12:$O$12</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Sheet1!$F$22:$O$22</c:f>
              <c:numCache>
                <c:formatCode>General</c:formatCode>
                <c:ptCount val="10"/>
                <c:pt idx="0">
                  <c:v>67.599999999999994</c:v>
                </c:pt>
                <c:pt idx="1">
                  <c:v>67.599999999999994</c:v>
                </c:pt>
                <c:pt idx="2">
                  <c:v>67.599999999999994</c:v>
                </c:pt>
                <c:pt idx="3">
                  <c:v>67.599999999999994</c:v>
                </c:pt>
                <c:pt idx="4">
                  <c:v>67.599999999999994</c:v>
                </c:pt>
                <c:pt idx="5">
                  <c:v>67.599999999999994</c:v>
                </c:pt>
                <c:pt idx="6">
                  <c:v>67.599999999999994</c:v>
                </c:pt>
                <c:pt idx="7">
                  <c:v>67.599999999999994</c:v>
                </c:pt>
                <c:pt idx="8">
                  <c:v>67.599999999999994</c:v>
                </c:pt>
                <c:pt idx="9">
                  <c:v>67.599999999999994</c:v>
                </c:pt>
              </c:numCache>
            </c:numRef>
          </c:yVal>
          <c:smooth val="1"/>
        </c:ser>
        <c:ser>
          <c:idx val="2"/>
          <c:order val="2"/>
          <c:tx>
            <c:v>LIC</c:v>
          </c:tx>
          <c:marker>
            <c:symbol val="none"/>
          </c:marker>
          <c:xVal>
            <c:numRef>
              <c:f>Sheet1!$F$12:$O$12</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Sheet1!$F$21:$O$21</c:f>
              <c:numCache>
                <c:formatCode>General</c:formatCode>
                <c:ptCount val="10"/>
                <c:pt idx="0">
                  <c:v>66.265999999999991</c:v>
                </c:pt>
                <c:pt idx="1">
                  <c:v>66.265999999999991</c:v>
                </c:pt>
                <c:pt idx="2">
                  <c:v>66.265999999999991</c:v>
                </c:pt>
                <c:pt idx="3">
                  <c:v>66.265999999999991</c:v>
                </c:pt>
                <c:pt idx="4">
                  <c:v>66.265999999999991</c:v>
                </c:pt>
                <c:pt idx="5">
                  <c:v>66.265999999999991</c:v>
                </c:pt>
                <c:pt idx="6">
                  <c:v>66.265999999999991</c:v>
                </c:pt>
                <c:pt idx="7">
                  <c:v>66.265999999999991</c:v>
                </c:pt>
                <c:pt idx="8">
                  <c:v>66.265999999999991</c:v>
                </c:pt>
                <c:pt idx="9">
                  <c:v>66.265999999999991</c:v>
                </c:pt>
              </c:numCache>
            </c:numRef>
          </c:yVal>
          <c:smooth val="1"/>
        </c:ser>
        <c:ser>
          <c:idx val="3"/>
          <c:order val="3"/>
          <c:tx>
            <c:v>Media</c:v>
          </c:tx>
          <c:xVal>
            <c:numRef>
              <c:f>Sheet1!$F$12:$O$12</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Sheet1!$F$18:$O$18</c:f>
              <c:numCache>
                <c:formatCode>General</c:formatCode>
                <c:ptCount val="10"/>
                <c:pt idx="0">
                  <c:v>66.64</c:v>
                </c:pt>
                <c:pt idx="1">
                  <c:v>68.040000000000006</c:v>
                </c:pt>
                <c:pt idx="2">
                  <c:v>67.42</c:v>
                </c:pt>
                <c:pt idx="3">
                  <c:v>67.47999999999999</c:v>
                </c:pt>
                <c:pt idx="4">
                  <c:v>67.08</c:v>
                </c:pt>
                <c:pt idx="5">
                  <c:v>68.359999999999985</c:v>
                </c:pt>
                <c:pt idx="6">
                  <c:v>68.240000000000023</c:v>
                </c:pt>
                <c:pt idx="7">
                  <c:v>67.38000000000001</c:v>
                </c:pt>
                <c:pt idx="8">
                  <c:v>67.61999999999999</c:v>
                </c:pt>
                <c:pt idx="9">
                  <c:v>67.8</c:v>
                </c:pt>
              </c:numCache>
            </c:numRef>
          </c:yVal>
        </c:ser>
        <c:ser>
          <c:idx val="4"/>
          <c:order val="4"/>
          <c:tx>
            <c:v>LSE</c:v>
          </c:tx>
          <c:marker>
            <c:symbol val="none"/>
          </c:marker>
          <c:xVal>
            <c:numRef>
              <c:f>Sheet1!$F$12:$O$12</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Sheet1!$F$23:$O$23</c:f>
              <c:numCache>
                <c:formatCode>General</c:formatCode>
                <c:ptCount val="10"/>
                <c:pt idx="0">
                  <c:v>69.599999999999994</c:v>
                </c:pt>
                <c:pt idx="1">
                  <c:v>69.599999999999994</c:v>
                </c:pt>
                <c:pt idx="2">
                  <c:v>69.599999999999994</c:v>
                </c:pt>
                <c:pt idx="3">
                  <c:v>69.599999999999994</c:v>
                </c:pt>
                <c:pt idx="4">
                  <c:v>69.599999999999994</c:v>
                </c:pt>
                <c:pt idx="5">
                  <c:v>69.599999999999994</c:v>
                </c:pt>
                <c:pt idx="6">
                  <c:v>69.599999999999994</c:v>
                </c:pt>
                <c:pt idx="7">
                  <c:v>69.599999999999994</c:v>
                </c:pt>
                <c:pt idx="8">
                  <c:v>69.599999999999994</c:v>
                </c:pt>
                <c:pt idx="9">
                  <c:v>69.599999999999994</c:v>
                </c:pt>
              </c:numCache>
            </c:numRef>
          </c:yVal>
          <c:smooth val="1"/>
        </c:ser>
        <c:ser>
          <c:idx val="5"/>
          <c:order val="5"/>
          <c:tx>
            <c:v>LIE</c:v>
          </c:tx>
          <c:marker>
            <c:symbol val="none"/>
          </c:marker>
          <c:xVal>
            <c:numRef>
              <c:f>Sheet1!$F$12:$O$12</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Sheet1!$F$24:$O$24</c:f>
              <c:numCache>
                <c:formatCode>General</c:formatCode>
                <c:ptCount val="10"/>
                <c:pt idx="0">
                  <c:v>66</c:v>
                </c:pt>
                <c:pt idx="1">
                  <c:v>66</c:v>
                </c:pt>
                <c:pt idx="2">
                  <c:v>66</c:v>
                </c:pt>
                <c:pt idx="3">
                  <c:v>66</c:v>
                </c:pt>
                <c:pt idx="4">
                  <c:v>66</c:v>
                </c:pt>
                <c:pt idx="5">
                  <c:v>66</c:v>
                </c:pt>
                <c:pt idx="6">
                  <c:v>66</c:v>
                </c:pt>
                <c:pt idx="7">
                  <c:v>66</c:v>
                </c:pt>
                <c:pt idx="8">
                  <c:v>66</c:v>
                </c:pt>
                <c:pt idx="9">
                  <c:v>66</c:v>
                </c:pt>
              </c:numCache>
            </c:numRef>
          </c:yVal>
          <c:smooth val="1"/>
        </c:ser>
        <c:axId val="35444608"/>
        <c:axId val="35450880"/>
      </c:scatterChart>
      <c:valAx>
        <c:axId val="35444608"/>
        <c:scaling>
          <c:orientation val="minMax"/>
        </c:scaling>
        <c:axPos val="b"/>
        <c:title>
          <c:tx>
            <c:rich>
              <a:bodyPr/>
              <a:lstStyle/>
              <a:p>
                <a:pPr>
                  <a:defRPr sz="1500">
                    <a:latin typeface="Calibri" pitchFamily="34" charset="0"/>
                    <a:cs typeface="Calibri" pitchFamily="34" charset="0"/>
                  </a:defRPr>
                </a:pPr>
                <a:r>
                  <a:rPr lang="en-US" sz="1500">
                    <a:latin typeface="Calibri" pitchFamily="34" charset="0"/>
                    <a:cs typeface="Calibri" pitchFamily="34" charset="0"/>
                  </a:rPr>
                  <a:t>Subgrupos</a:t>
                </a:r>
              </a:p>
            </c:rich>
          </c:tx>
          <c:layout/>
        </c:title>
        <c:numFmt formatCode="General" sourceLinked="1"/>
        <c:majorTickMark val="none"/>
        <c:tickLblPos val="nextTo"/>
        <c:txPr>
          <a:bodyPr/>
          <a:lstStyle/>
          <a:p>
            <a:pPr>
              <a:defRPr sz="1400">
                <a:latin typeface="Calibri" pitchFamily="34" charset="0"/>
                <a:cs typeface="Calibri" pitchFamily="34" charset="0"/>
              </a:defRPr>
            </a:pPr>
            <a:endParaRPr lang="es-ES"/>
          </a:p>
        </c:txPr>
        <c:crossAx val="35450880"/>
        <c:crosses val="autoZero"/>
        <c:crossBetween val="midCat"/>
        <c:majorUnit val="1"/>
      </c:valAx>
      <c:valAx>
        <c:axId val="35450880"/>
        <c:scaling>
          <c:orientation val="minMax"/>
        </c:scaling>
        <c:axPos val="l"/>
        <c:title>
          <c:tx>
            <c:rich>
              <a:bodyPr/>
              <a:lstStyle/>
              <a:p>
                <a:pPr>
                  <a:defRPr sz="1500">
                    <a:latin typeface="Calibri" pitchFamily="34" charset="0"/>
                    <a:cs typeface="Calibri" pitchFamily="34" charset="0"/>
                  </a:defRPr>
                </a:pPr>
                <a:r>
                  <a:rPr lang="en-US" sz="1500">
                    <a:latin typeface="Calibri" pitchFamily="34" charset="0"/>
                    <a:cs typeface="Calibri" pitchFamily="34" charset="0"/>
                  </a:rPr>
                  <a:t>Masa (g)</a:t>
                </a:r>
              </a:p>
            </c:rich>
          </c:tx>
          <c:layout/>
        </c:title>
        <c:numFmt formatCode="General" sourceLinked="1"/>
        <c:majorTickMark val="none"/>
        <c:tickLblPos val="nextTo"/>
        <c:txPr>
          <a:bodyPr/>
          <a:lstStyle/>
          <a:p>
            <a:pPr>
              <a:defRPr sz="1400">
                <a:latin typeface="Calibri" pitchFamily="34" charset="0"/>
                <a:cs typeface="Calibri" pitchFamily="34" charset="0"/>
              </a:defRPr>
            </a:pPr>
            <a:endParaRPr lang="es-ES"/>
          </a:p>
        </c:txPr>
        <c:crossAx val="35444608"/>
        <c:crosses val="autoZero"/>
        <c:crossBetween val="midCat"/>
      </c:valAx>
      <c:spPr>
        <a:gradFill>
          <a:gsLst>
            <a:gs pos="0">
              <a:srgbClr val="FFEFD1"/>
            </a:gs>
            <a:gs pos="64999">
              <a:srgbClr val="F0EBD5"/>
            </a:gs>
            <a:gs pos="100000">
              <a:srgbClr val="D1C39F"/>
            </a:gs>
          </a:gsLst>
          <a:lin ang="5400000" scaled="0"/>
        </a:gradFill>
      </c:spPr>
    </c:plotArea>
    <c:legend>
      <c:legendPos val="r"/>
      <c:layout/>
      <c:txPr>
        <a:bodyPr/>
        <a:lstStyle/>
        <a:p>
          <a:pPr>
            <a:defRPr sz="1400">
              <a:latin typeface="Calibri" pitchFamily="34" charset="0"/>
              <a:cs typeface="Calibri" pitchFamily="34" charset="0"/>
            </a:defRPr>
          </a:pPr>
          <a:endParaRPr lang="es-ES"/>
        </a:p>
      </c:txPr>
    </c:legend>
    <c:plotVisOnly val="1"/>
  </c:chart>
  <c:spPr>
    <a:gradFill>
      <a:gsLst>
        <a:gs pos="0">
          <a:srgbClr val="FFEFD1"/>
        </a:gs>
        <a:gs pos="64999">
          <a:srgbClr val="F0EBD5"/>
        </a:gs>
        <a:gs pos="100000">
          <a:srgbClr val="D1C39F"/>
        </a:gs>
      </a:gsLst>
      <a:lin ang="5400000" scaled="0"/>
    </a:gradFill>
    <a:scene3d>
      <a:camera prst="orthographicFront"/>
      <a:lightRig rig="threePt" dir="t"/>
    </a:scene3d>
    <a:sp3d>
      <a:bevelT w="82550" h="101600"/>
      <a:bevelB w="44450" h="101600"/>
    </a:sp3d>
  </c:spPr>
  <c:txPr>
    <a:bodyPr/>
    <a:lstStyle/>
    <a:p>
      <a:pPr>
        <a:defRPr>
          <a:solidFill>
            <a:schemeClr val="bg1"/>
          </a:solidFill>
        </a:defRPr>
      </a:pPr>
      <a:endParaRPr lang="es-E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lineChart>
        <c:grouping val="standard"/>
        <c:ser>
          <c:idx val="4"/>
          <c:order val="0"/>
          <c:tx>
            <c:strRef>
              <c:f>Sheet1!$A$2</c:f>
              <c:strCache>
                <c:ptCount val="1"/>
                <c:pt idx="0">
                  <c:v>Límite de Control Superior C/E</c:v>
                </c:pt>
              </c:strCache>
            </c:strRef>
          </c:tx>
          <c:spPr>
            <a:ln w="38100">
              <a:solidFill>
                <a:srgbClr val="FF0000"/>
              </a:solidFill>
              <a:prstDash val="solid"/>
            </a:ln>
          </c:spPr>
          <c:marker>
            <c:symbol val="plus"/>
            <c:size val="5"/>
            <c:spPr>
              <a:noFill/>
              <a:ln>
                <a:solidFill>
                  <a:srgbClr val="800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Sheet1!$B$2:$P$2</c:f>
              <c:numCache>
                <c:formatCode>General</c:formatCode>
                <c:ptCount val="14"/>
                <c:pt idx="0">
                  <c:v>90</c:v>
                </c:pt>
                <c:pt idx="1">
                  <c:v>90</c:v>
                </c:pt>
                <c:pt idx="2">
                  <c:v>90</c:v>
                </c:pt>
                <c:pt idx="3">
                  <c:v>90</c:v>
                </c:pt>
                <c:pt idx="4">
                  <c:v>90</c:v>
                </c:pt>
                <c:pt idx="5">
                  <c:v>90</c:v>
                </c:pt>
                <c:pt idx="6">
                  <c:v>90</c:v>
                </c:pt>
                <c:pt idx="7">
                  <c:v>90</c:v>
                </c:pt>
                <c:pt idx="8">
                  <c:v>90</c:v>
                </c:pt>
                <c:pt idx="9">
                  <c:v>90</c:v>
                </c:pt>
                <c:pt idx="10">
                  <c:v>90</c:v>
                </c:pt>
                <c:pt idx="11">
                  <c:v>90</c:v>
                </c:pt>
                <c:pt idx="12">
                  <c:v>90</c:v>
                </c:pt>
                <c:pt idx="13">
                  <c:v>90</c:v>
                </c:pt>
              </c:numCache>
            </c:numRef>
          </c:val>
        </c:ser>
        <c:ser>
          <c:idx val="0"/>
          <c:order val="1"/>
          <c:tx>
            <c:strRef>
              <c:f>Sheet1!$A$3</c:f>
              <c:strCache>
                <c:ptCount val="1"/>
                <c:pt idx="0">
                  <c:v>Límite de Control Superior S/E</c:v>
                </c:pt>
              </c:strCache>
            </c:strRef>
          </c:tx>
          <c:spPr>
            <a:ln w="38100">
              <a:solidFill>
                <a:srgbClr val="80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Sheet1!$B$3:$P$3</c:f>
              <c:numCache>
                <c:formatCode>General</c:formatCode>
                <c:ptCount val="14"/>
                <c:pt idx="0">
                  <c:v>95</c:v>
                </c:pt>
                <c:pt idx="1">
                  <c:v>95</c:v>
                </c:pt>
                <c:pt idx="2">
                  <c:v>95</c:v>
                </c:pt>
                <c:pt idx="3">
                  <c:v>95</c:v>
                </c:pt>
                <c:pt idx="4">
                  <c:v>95</c:v>
                </c:pt>
                <c:pt idx="5">
                  <c:v>95</c:v>
                </c:pt>
                <c:pt idx="6">
                  <c:v>95</c:v>
                </c:pt>
                <c:pt idx="7">
                  <c:v>95</c:v>
                </c:pt>
                <c:pt idx="8">
                  <c:v>95</c:v>
                </c:pt>
                <c:pt idx="9">
                  <c:v>95</c:v>
                </c:pt>
                <c:pt idx="10">
                  <c:v>95</c:v>
                </c:pt>
                <c:pt idx="11">
                  <c:v>95</c:v>
                </c:pt>
                <c:pt idx="12">
                  <c:v>95</c:v>
                </c:pt>
                <c:pt idx="13">
                  <c:v>95</c:v>
                </c:pt>
              </c:numCache>
            </c:numRef>
          </c:val>
        </c:ser>
        <c:ser>
          <c:idx val="6"/>
          <c:order val="2"/>
          <c:tx>
            <c:strRef>
              <c:f>Sheet1!$A$4</c:f>
              <c:strCache>
                <c:ptCount val="1"/>
                <c:pt idx="0">
                  <c:v>Valores del Proceso</c:v>
                </c:pt>
              </c:strCache>
            </c:strRef>
          </c:tx>
          <c:spPr>
            <a:ln w="38100">
              <a:solidFill>
                <a:srgbClr val="008000"/>
              </a:solidFill>
              <a:prstDash val="solid"/>
            </a:ln>
          </c:spPr>
          <c:marker>
            <c:symbol val="plus"/>
            <c:size val="9"/>
            <c:spPr>
              <a:noFill/>
              <a:ln>
                <a:solidFill>
                  <a:srgbClr val="008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Sheet1!$B$4:$P$4</c:f>
              <c:numCache>
                <c:formatCode>General</c:formatCode>
                <c:ptCount val="14"/>
                <c:pt idx="0">
                  <c:v>103</c:v>
                </c:pt>
                <c:pt idx="1">
                  <c:v>101.3</c:v>
                </c:pt>
                <c:pt idx="2">
                  <c:v>102</c:v>
                </c:pt>
                <c:pt idx="3">
                  <c:v>98</c:v>
                </c:pt>
                <c:pt idx="4">
                  <c:v>102.2</c:v>
                </c:pt>
                <c:pt idx="5">
                  <c:v>101</c:v>
                </c:pt>
                <c:pt idx="6">
                  <c:v>97</c:v>
                </c:pt>
                <c:pt idx="7">
                  <c:v>99</c:v>
                </c:pt>
                <c:pt idx="8">
                  <c:v>98</c:v>
                </c:pt>
                <c:pt idx="9">
                  <c:v>103</c:v>
                </c:pt>
                <c:pt idx="10">
                  <c:v>102</c:v>
                </c:pt>
                <c:pt idx="11">
                  <c:v>97.5</c:v>
                </c:pt>
                <c:pt idx="12">
                  <c:v>103</c:v>
                </c:pt>
                <c:pt idx="13">
                  <c:v>102</c:v>
                </c:pt>
              </c:numCache>
            </c:numRef>
          </c:val>
        </c:ser>
        <c:ser>
          <c:idx val="1"/>
          <c:order val="3"/>
          <c:tx>
            <c:strRef>
              <c:f>Sheet1!$A$5</c:f>
              <c:strCache>
                <c:ptCount val="1"/>
                <c:pt idx="0">
                  <c:v>Linea Central del proceso</c:v>
                </c:pt>
              </c:strCache>
            </c:strRef>
          </c:tx>
          <c:spPr>
            <a:ln w="38100">
              <a:solidFill>
                <a:srgbClr val="000000"/>
              </a:solidFill>
              <a:prstDash val="sysDash"/>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Sheet1!$B$5:$P$5</c:f>
              <c:numCache>
                <c:formatCode>General</c:formatCode>
                <c:ptCount val="14"/>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numCache>
            </c:numRef>
          </c:val>
        </c:ser>
        <c:ser>
          <c:idx val="2"/>
          <c:order val="4"/>
          <c:tx>
            <c:strRef>
              <c:f>Sheet1!$A$6</c:f>
              <c:strCache>
                <c:ptCount val="1"/>
                <c:pt idx="0">
                  <c:v>Límite de Control Inferior S/E</c:v>
                </c:pt>
              </c:strCache>
            </c:strRef>
          </c:tx>
          <c:spPr>
            <a:ln w="38100">
              <a:solidFill>
                <a:srgbClr val="80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Sheet1!$B$6:$P$6</c:f>
              <c:numCache>
                <c:formatCode>General</c:formatCode>
                <c:ptCount val="14"/>
                <c:pt idx="0">
                  <c:v>105</c:v>
                </c:pt>
                <c:pt idx="1">
                  <c:v>105</c:v>
                </c:pt>
                <c:pt idx="2">
                  <c:v>105</c:v>
                </c:pt>
                <c:pt idx="3">
                  <c:v>105</c:v>
                </c:pt>
                <c:pt idx="4">
                  <c:v>105</c:v>
                </c:pt>
                <c:pt idx="5">
                  <c:v>105</c:v>
                </c:pt>
                <c:pt idx="6">
                  <c:v>105</c:v>
                </c:pt>
                <c:pt idx="7">
                  <c:v>105</c:v>
                </c:pt>
                <c:pt idx="8">
                  <c:v>105</c:v>
                </c:pt>
                <c:pt idx="9">
                  <c:v>105</c:v>
                </c:pt>
                <c:pt idx="10">
                  <c:v>105</c:v>
                </c:pt>
                <c:pt idx="11">
                  <c:v>105</c:v>
                </c:pt>
                <c:pt idx="12">
                  <c:v>105</c:v>
                </c:pt>
                <c:pt idx="13">
                  <c:v>105</c:v>
                </c:pt>
              </c:numCache>
            </c:numRef>
          </c:val>
        </c:ser>
        <c:ser>
          <c:idx val="5"/>
          <c:order val="5"/>
          <c:tx>
            <c:strRef>
              <c:f>Sheet1!$A$7</c:f>
              <c:strCache>
                <c:ptCount val="1"/>
                <c:pt idx="0">
                  <c:v>Límite de Control Inferior C/E</c:v>
                </c:pt>
              </c:strCache>
            </c:strRef>
          </c:tx>
          <c:spPr>
            <a:ln w="38100">
              <a:solidFill>
                <a:srgbClr val="FF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Sheet1!$B$7:$P$7</c:f>
              <c:numCache>
                <c:formatCode>General</c:formatCode>
                <c:ptCount val="14"/>
                <c:pt idx="0">
                  <c:v>110</c:v>
                </c:pt>
                <c:pt idx="1">
                  <c:v>110</c:v>
                </c:pt>
                <c:pt idx="2">
                  <c:v>110</c:v>
                </c:pt>
                <c:pt idx="3">
                  <c:v>110</c:v>
                </c:pt>
                <c:pt idx="4">
                  <c:v>110</c:v>
                </c:pt>
                <c:pt idx="5">
                  <c:v>110</c:v>
                </c:pt>
                <c:pt idx="6">
                  <c:v>110</c:v>
                </c:pt>
                <c:pt idx="7">
                  <c:v>110</c:v>
                </c:pt>
                <c:pt idx="8">
                  <c:v>110</c:v>
                </c:pt>
                <c:pt idx="9">
                  <c:v>110</c:v>
                </c:pt>
                <c:pt idx="10">
                  <c:v>110</c:v>
                </c:pt>
                <c:pt idx="11">
                  <c:v>110</c:v>
                </c:pt>
                <c:pt idx="12">
                  <c:v>110</c:v>
                </c:pt>
                <c:pt idx="13">
                  <c:v>110</c:v>
                </c:pt>
              </c:numCache>
            </c:numRef>
          </c:val>
        </c:ser>
        <c:marker val="1"/>
        <c:axId val="99967360"/>
        <c:axId val="99968896"/>
      </c:lineChart>
      <c:catAx>
        <c:axId val="99967360"/>
        <c:scaling>
          <c:orientation val="minMax"/>
        </c:scaling>
        <c:axPos val="b"/>
        <c:numFmt formatCode="hh:mm" sourceLinked="1"/>
        <c:majorTickMark val="none"/>
        <c:tickLblPos val="nextTo"/>
        <c:spPr>
          <a:ln w="3175">
            <a:solidFill>
              <a:srgbClr val="000000"/>
            </a:solidFill>
            <a:prstDash val="solid"/>
          </a:ln>
        </c:spPr>
        <c:txPr>
          <a:bodyPr rot="0" vert="horz"/>
          <a:lstStyle/>
          <a:p>
            <a:pPr>
              <a:defRPr sz="1300" b="1" i="0" u="none" strike="noStrike" baseline="0">
                <a:solidFill>
                  <a:srgbClr val="000000"/>
                </a:solidFill>
                <a:latin typeface="Arial"/>
                <a:ea typeface="Arial"/>
                <a:cs typeface="Arial"/>
              </a:defRPr>
            </a:pPr>
            <a:endParaRPr lang="es-ES"/>
          </a:p>
        </c:txPr>
        <c:crossAx val="99968896"/>
        <c:crosses val="autoZero"/>
        <c:lblAlgn val="ctr"/>
        <c:lblOffset val="100"/>
        <c:tickLblSkip val="1"/>
        <c:tickMarkSkip val="1"/>
      </c:catAx>
      <c:valAx>
        <c:axId val="99968896"/>
        <c:scaling>
          <c:orientation val="minMax"/>
          <c:max val="116"/>
          <c:min val="84"/>
        </c:scaling>
        <c:axPos val="l"/>
        <c:majorGridlines/>
        <c:numFmt formatCode="General" sourceLinked="1"/>
        <c:majorTickMark val="none"/>
        <c:tickLblPos val="nextTo"/>
        <c:spPr>
          <a:ln w="25400">
            <a:noFill/>
          </a:ln>
        </c:spPr>
        <c:txPr>
          <a:bodyPr rot="0" vert="horz"/>
          <a:lstStyle/>
          <a:p>
            <a:pPr>
              <a:defRPr sz="1300" b="1" i="0" u="none" strike="noStrike" baseline="0">
                <a:solidFill>
                  <a:srgbClr val="000000"/>
                </a:solidFill>
                <a:latin typeface="Arial"/>
                <a:ea typeface="Arial"/>
                <a:cs typeface="Arial"/>
              </a:defRPr>
            </a:pPr>
            <a:endParaRPr lang="es-ES"/>
          </a:p>
        </c:txPr>
        <c:crossAx val="99967360"/>
        <c:crosses val="autoZero"/>
        <c:crossBetween val="midCat"/>
      </c:valAx>
      <c:spPr>
        <a:solidFill>
          <a:srgbClr val="FFFFFF"/>
        </a:solidFill>
        <a:ln w="38100">
          <a:solidFill>
            <a:srgbClr val="FFFFFF"/>
          </a:solidFill>
          <a:prstDash val="solid"/>
        </a:ln>
      </c:spPr>
    </c:plotArea>
    <c:legend>
      <c:legendPos val="b"/>
      <c:layout>
        <c:manualLayout>
          <c:xMode val="edge"/>
          <c:yMode val="edge"/>
          <c:x val="0.13591720661026896"/>
          <c:y val="0.81116013408330334"/>
          <c:w val="0.77611063711367689"/>
          <c:h val="0.16963614493113754"/>
        </c:manualLayout>
      </c:layout>
      <c:spPr>
        <a:noFill/>
        <a:ln w="3175">
          <a:solidFill>
            <a:srgbClr val="000000"/>
          </a:solidFill>
          <a:prstDash val="solid"/>
        </a:ln>
      </c:spPr>
      <c:txPr>
        <a:bodyPr/>
        <a:lstStyle/>
        <a:p>
          <a:pPr>
            <a:defRPr sz="1100" b="1" i="0" u="none" strike="noStrike" baseline="0">
              <a:solidFill>
                <a:srgbClr val="000000"/>
              </a:solidFill>
              <a:latin typeface="Arial"/>
              <a:ea typeface="Arial"/>
              <a:cs typeface="Arial"/>
            </a:defRPr>
          </a:pPr>
          <a:endParaRPr lang="es-ES"/>
        </a:p>
      </c:txPr>
    </c:legend>
    <c:plotVisOnly val="1"/>
    <c:dispBlanksAs val="gap"/>
  </c:chart>
  <c:spPr>
    <a:gradFill>
      <a:gsLst>
        <a:gs pos="0">
          <a:srgbClr val="5E9EFF"/>
        </a:gs>
        <a:gs pos="39999">
          <a:srgbClr val="85C2FF"/>
        </a:gs>
        <a:gs pos="70000">
          <a:srgbClr val="C4D6EB"/>
        </a:gs>
        <a:gs pos="100000">
          <a:srgbClr val="FFEBFA"/>
        </a:gs>
      </a:gsLst>
      <a:lin ang="8100000" scaled="0"/>
    </a:gradFill>
    <a:ln>
      <a:noFill/>
    </a:ln>
    <a:scene3d>
      <a:camera prst="orthographicFront"/>
      <a:lightRig rig="threePt" dir="t"/>
    </a:scene3d>
    <a:sp3d>
      <a:bevelT/>
      <a:bevelB/>
    </a:sp3d>
  </c:spPr>
  <c:txPr>
    <a:bodyPr/>
    <a:lstStyle/>
    <a:p>
      <a:pPr>
        <a:defRPr sz="800" b="1" i="0" u="none" strike="noStrike" baseline="0">
          <a:solidFill>
            <a:srgbClr val="000000"/>
          </a:solidFill>
          <a:latin typeface="Arial"/>
          <a:ea typeface="Arial"/>
          <a:cs typeface="Arial"/>
        </a:defRPr>
      </a:pPr>
      <a:endParaRPr lang="es-E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manualLayout>
          <c:layoutTarget val="inner"/>
          <c:xMode val="edge"/>
          <c:yMode val="edge"/>
          <c:x val="6.4938816321995968E-2"/>
          <c:y val="2.4413954005110542E-2"/>
          <c:w val="0.88865932885763965"/>
          <c:h val="0.69372950330621752"/>
        </c:manualLayout>
      </c:layout>
      <c:lineChart>
        <c:grouping val="standard"/>
        <c:ser>
          <c:idx val="4"/>
          <c:order val="0"/>
          <c:tx>
            <c:strRef>
              <c:f>Sheet1!$A$2</c:f>
              <c:strCache>
                <c:ptCount val="1"/>
                <c:pt idx="0">
                  <c:v>Límite de Control Superior S/E</c:v>
                </c:pt>
              </c:strCache>
            </c:strRef>
          </c:tx>
          <c:spPr>
            <a:ln w="38100">
              <a:solidFill>
                <a:srgbClr val="663300"/>
              </a:solidFill>
              <a:prstDash val="solid"/>
            </a:ln>
          </c:spPr>
          <c:marker>
            <c:symbol val="plus"/>
            <c:size val="5"/>
            <c:spPr>
              <a:noFill/>
              <a:ln>
                <a:solidFill>
                  <a:srgbClr val="800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Sheet1!$B$2:$P$2</c:f>
              <c:numCache>
                <c:formatCode>General</c:formatCode>
                <c:ptCount val="14"/>
                <c:pt idx="0">
                  <c:v>90</c:v>
                </c:pt>
                <c:pt idx="1">
                  <c:v>90</c:v>
                </c:pt>
                <c:pt idx="2">
                  <c:v>90</c:v>
                </c:pt>
                <c:pt idx="3">
                  <c:v>90</c:v>
                </c:pt>
                <c:pt idx="4">
                  <c:v>90</c:v>
                </c:pt>
                <c:pt idx="5">
                  <c:v>90</c:v>
                </c:pt>
                <c:pt idx="6">
                  <c:v>90</c:v>
                </c:pt>
                <c:pt idx="7">
                  <c:v>90</c:v>
                </c:pt>
                <c:pt idx="8">
                  <c:v>90</c:v>
                </c:pt>
                <c:pt idx="9">
                  <c:v>90</c:v>
                </c:pt>
                <c:pt idx="10">
                  <c:v>90</c:v>
                </c:pt>
                <c:pt idx="11">
                  <c:v>90</c:v>
                </c:pt>
                <c:pt idx="12">
                  <c:v>90</c:v>
                </c:pt>
                <c:pt idx="13">
                  <c:v>90</c:v>
                </c:pt>
              </c:numCache>
            </c:numRef>
          </c:val>
        </c:ser>
        <c:ser>
          <c:idx val="0"/>
          <c:order val="1"/>
          <c:tx>
            <c:strRef>
              <c:f>Sheet1!$A$3</c:f>
              <c:strCache>
                <c:ptCount val="1"/>
                <c:pt idx="0">
                  <c:v>Límite de Control Superior C/E</c:v>
                </c:pt>
              </c:strCache>
            </c:strRef>
          </c:tx>
          <c:spPr>
            <a:ln w="38100">
              <a:solidFill>
                <a:srgbClr val="FF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Sheet1!$B$3:$P$3</c:f>
              <c:numCache>
                <c:formatCode>General</c:formatCode>
                <c:ptCount val="14"/>
                <c:pt idx="0">
                  <c:v>95</c:v>
                </c:pt>
                <c:pt idx="1">
                  <c:v>95</c:v>
                </c:pt>
                <c:pt idx="2">
                  <c:v>95</c:v>
                </c:pt>
                <c:pt idx="3">
                  <c:v>95</c:v>
                </c:pt>
                <c:pt idx="4">
                  <c:v>95</c:v>
                </c:pt>
                <c:pt idx="5">
                  <c:v>95</c:v>
                </c:pt>
                <c:pt idx="6">
                  <c:v>95</c:v>
                </c:pt>
                <c:pt idx="7">
                  <c:v>95</c:v>
                </c:pt>
                <c:pt idx="8">
                  <c:v>95</c:v>
                </c:pt>
                <c:pt idx="9">
                  <c:v>95</c:v>
                </c:pt>
                <c:pt idx="10">
                  <c:v>95</c:v>
                </c:pt>
                <c:pt idx="11">
                  <c:v>95</c:v>
                </c:pt>
                <c:pt idx="12">
                  <c:v>95</c:v>
                </c:pt>
                <c:pt idx="13">
                  <c:v>95</c:v>
                </c:pt>
              </c:numCache>
            </c:numRef>
          </c:val>
        </c:ser>
        <c:ser>
          <c:idx val="6"/>
          <c:order val="2"/>
          <c:tx>
            <c:strRef>
              <c:f>Sheet1!$A$4</c:f>
              <c:strCache>
                <c:ptCount val="1"/>
                <c:pt idx="0">
                  <c:v>Valores del Proceso</c:v>
                </c:pt>
              </c:strCache>
            </c:strRef>
          </c:tx>
          <c:spPr>
            <a:ln w="38100">
              <a:solidFill>
                <a:srgbClr val="008000"/>
              </a:solidFill>
              <a:prstDash val="solid"/>
            </a:ln>
          </c:spPr>
          <c:marker>
            <c:symbol val="plus"/>
            <c:size val="9"/>
            <c:spPr>
              <a:noFill/>
              <a:ln>
                <a:solidFill>
                  <a:srgbClr val="008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Sheet1!$B$4:$P$4</c:f>
              <c:numCache>
                <c:formatCode>General</c:formatCode>
                <c:ptCount val="14"/>
                <c:pt idx="0">
                  <c:v>103</c:v>
                </c:pt>
                <c:pt idx="1">
                  <c:v>101.3</c:v>
                </c:pt>
                <c:pt idx="2">
                  <c:v>107.39</c:v>
                </c:pt>
                <c:pt idx="3">
                  <c:v>98</c:v>
                </c:pt>
                <c:pt idx="4">
                  <c:v>108.07</c:v>
                </c:pt>
                <c:pt idx="5">
                  <c:v>101</c:v>
                </c:pt>
                <c:pt idx="6">
                  <c:v>97</c:v>
                </c:pt>
                <c:pt idx="7">
                  <c:v>99</c:v>
                </c:pt>
                <c:pt idx="8">
                  <c:v>92.86</c:v>
                </c:pt>
                <c:pt idx="9">
                  <c:v>103</c:v>
                </c:pt>
                <c:pt idx="10">
                  <c:v>102</c:v>
                </c:pt>
                <c:pt idx="11">
                  <c:v>92.69</c:v>
                </c:pt>
                <c:pt idx="12">
                  <c:v>103</c:v>
                </c:pt>
                <c:pt idx="13">
                  <c:v>102</c:v>
                </c:pt>
              </c:numCache>
            </c:numRef>
          </c:val>
        </c:ser>
        <c:ser>
          <c:idx val="1"/>
          <c:order val="3"/>
          <c:tx>
            <c:strRef>
              <c:f>Sheet1!$A$5</c:f>
              <c:strCache>
                <c:ptCount val="1"/>
                <c:pt idx="0">
                  <c:v>Linea Central del proceso</c:v>
                </c:pt>
              </c:strCache>
            </c:strRef>
          </c:tx>
          <c:spPr>
            <a:ln w="38100">
              <a:solidFill>
                <a:srgbClr val="000000"/>
              </a:solidFill>
              <a:prstDash val="sysDash"/>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Sheet1!$B$5:$P$5</c:f>
              <c:numCache>
                <c:formatCode>General</c:formatCode>
                <c:ptCount val="14"/>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numCache>
            </c:numRef>
          </c:val>
        </c:ser>
        <c:ser>
          <c:idx val="2"/>
          <c:order val="4"/>
          <c:tx>
            <c:strRef>
              <c:f>Sheet1!$A$6</c:f>
              <c:strCache>
                <c:ptCount val="1"/>
                <c:pt idx="0">
                  <c:v>Límite de Control Inferior C/E</c:v>
                </c:pt>
              </c:strCache>
            </c:strRef>
          </c:tx>
          <c:spPr>
            <a:ln w="38100">
              <a:solidFill>
                <a:srgbClr val="FF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Sheet1!$B$6:$P$6</c:f>
              <c:numCache>
                <c:formatCode>General</c:formatCode>
                <c:ptCount val="14"/>
                <c:pt idx="0">
                  <c:v>105</c:v>
                </c:pt>
                <c:pt idx="1">
                  <c:v>105</c:v>
                </c:pt>
                <c:pt idx="2">
                  <c:v>105</c:v>
                </c:pt>
                <c:pt idx="3">
                  <c:v>105</c:v>
                </c:pt>
                <c:pt idx="4">
                  <c:v>105</c:v>
                </c:pt>
                <c:pt idx="5">
                  <c:v>105</c:v>
                </c:pt>
                <c:pt idx="6">
                  <c:v>105</c:v>
                </c:pt>
                <c:pt idx="7">
                  <c:v>105</c:v>
                </c:pt>
                <c:pt idx="8">
                  <c:v>105</c:v>
                </c:pt>
                <c:pt idx="9">
                  <c:v>105</c:v>
                </c:pt>
                <c:pt idx="10">
                  <c:v>105</c:v>
                </c:pt>
                <c:pt idx="11">
                  <c:v>105</c:v>
                </c:pt>
                <c:pt idx="12">
                  <c:v>105</c:v>
                </c:pt>
                <c:pt idx="13">
                  <c:v>105</c:v>
                </c:pt>
              </c:numCache>
            </c:numRef>
          </c:val>
        </c:ser>
        <c:ser>
          <c:idx val="5"/>
          <c:order val="5"/>
          <c:tx>
            <c:strRef>
              <c:f>Sheet1!$A$7</c:f>
              <c:strCache>
                <c:ptCount val="1"/>
                <c:pt idx="0">
                  <c:v>Límite de Control Inferior S/E</c:v>
                </c:pt>
              </c:strCache>
            </c:strRef>
          </c:tx>
          <c:spPr>
            <a:ln w="38100">
              <a:solidFill>
                <a:srgbClr val="6633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Sheet1!$B$7:$P$7</c:f>
              <c:numCache>
                <c:formatCode>General</c:formatCode>
                <c:ptCount val="14"/>
                <c:pt idx="0">
                  <c:v>110</c:v>
                </c:pt>
                <c:pt idx="1">
                  <c:v>110</c:v>
                </c:pt>
                <c:pt idx="2">
                  <c:v>110</c:v>
                </c:pt>
                <c:pt idx="3">
                  <c:v>110</c:v>
                </c:pt>
                <c:pt idx="4">
                  <c:v>110</c:v>
                </c:pt>
                <c:pt idx="5">
                  <c:v>110</c:v>
                </c:pt>
                <c:pt idx="6">
                  <c:v>110</c:v>
                </c:pt>
                <c:pt idx="7">
                  <c:v>110</c:v>
                </c:pt>
                <c:pt idx="8">
                  <c:v>110</c:v>
                </c:pt>
                <c:pt idx="9">
                  <c:v>110</c:v>
                </c:pt>
                <c:pt idx="10">
                  <c:v>110</c:v>
                </c:pt>
                <c:pt idx="11">
                  <c:v>110</c:v>
                </c:pt>
                <c:pt idx="12">
                  <c:v>110</c:v>
                </c:pt>
                <c:pt idx="13">
                  <c:v>110</c:v>
                </c:pt>
              </c:numCache>
            </c:numRef>
          </c:val>
        </c:ser>
        <c:marker val="1"/>
        <c:axId val="100540800"/>
        <c:axId val="100532224"/>
      </c:lineChart>
      <c:catAx>
        <c:axId val="100540800"/>
        <c:scaling>
          <c:orientation val="minMax"/>
        </c:scaling>
        <c:axPos val="b"/>
        <c:numFmt formatCode="hh:mm" sourceLinked="1"/>
        <c:majorTickMark val="none"/>
        <c:tickLblPos val="nextTo"/>
        <c:spPr>
          <a:ln w="3175">
            <a:solidFill>
              <a:srgbClr val="000000"/>
            </a:solidFill>
            <a:prstDash val="solid"/>
          </a:ln>
        </c:spPr>
        <c:txPr>
          <a:bodyPr rot="0" vert="horz"/>
          <a:lstStyle/>
          <a:p>
            <a:pPr>
              <a:defRPr sz="1300" b="1" i="0" u="none" strike="noStrike" baseline="0">
                <a:solidFill>
                  <a:srgbClr val="000000"/>
                </a:solidFill>
                <a:latin typeface="Arial"/>
                <a:ea typeface="Arial"/>
                <a:cs typeface="Arial"/>
              </a:defRPr>
            </a:pPr>
            <a:endParaRPr lang="es-ES"/>
          </a:p>
        </c:txPr>
        <c:crossAx val="100532224"/>
        <c:crosses val="autoZero"/>
        <c:lblAlgn val="ctr"/>
        <c:lblOffset val="100"/>
        <c:tickLblSkip val="1"/>
        <c:tickMarkSkip val="1"/>
      </c:catAx>
      <c:valAx>
        <c:axId val="100532224"/>
        <c:scaling>
          <c:orientation val="minMax"/>
          <c:max val="115"/>
          <c:min val="85"/>
        </c:scaling>
        <c:axPos val="l"/>
        <c:majorGridlines/>
        <c:numFmt formatCode="General" sourceLinked="1"/>
        <c:majorTickMark val="none"/>
        <c:tickLblPos val="nextTo"/>
        <c:spPr>
          <a:ln w="25400">
            <a:noFill/>
          </a:ln>
        </c:spPr>
        <c:txPr>
          <a:bodyPr rot="0" vert="horz"/>
          <a:lstStyle/>
          <a:p>
            <a:pPr>
              <a:defRPr sz="1300" b="1" i="0" u="none" strike="noStrike" baseline="0">
                <a:solidFill>
                  <a:srgbClr val="000000"/>
                </a:solidFill>
                <a:latin typeface="Arial"/>
                <a:ea typeface="Arial"/>
                <a:cs typeface="Arial"/>
              </a:defRPr>
            </a:pPr>
            <a:endParaRPr lang="es-ES"/>
          </a:p>
        </c:txPr>
        <c:crossAx val="100540800"/>
        <c:crosses val="autoZero"/>
        <c:crossBetween val="midCat"/>
      </c:valAx>
      <c:spPr>
        <a:solidFill>
          <a:srgbClr val="FFFFFF"/>
        </a:solidFill>
        <a:ln w="38100">
          <a:solidFill>
            <a:schemeClr val="tx1"/>
          </a:solidFill>
          <a:prstDash val="solid"/>
        </a:ln>
      </c:spPr>
    </c:plotArea>
    <c:legend>
      <c:legendPos val="b"/>
      <c:layout/>
      <c:spPr>
        <a:noFill/>
        <a:ln w="3175">
          <a:solidFill>
            <a:srgbClr val="000000"/>
          </a:solidFill>
          <a:prstDash val="solid"/>
        </a:ln>
      </c:spPr>
      <c:txPr>
        <a:bodyPr/>
        <a:lstStyle/>
        <a:p>
          <a:pPr>
            <a:defRPr sz="1100" b="1" i="0" u="none" strike="noStrike" baseline="0">
              <a:solidFill>
                <a:srgbClr val="000000"/>
              </a:solidFill>
              <a:latin typeface="Arial"/>
              <a:ea typeface="Arial"/>
              <a:cs typeface="Arial"/>
            </a:defRPr>
          </a:pPr>
          <a:endParaRPr lang="es-ES"/>
        </a:p>
      </c:txPr>
    </c:legend>
    <c:plotVisOnly val="1"/>
    <c:dispBlanksAs val="gap"/>
  </c:chart>
  <c:spPr>
    <a:gradFill>
      <a:gsLst>
        <a:gs pos="0">
          <a:srgbClr val="5E9EFF"/>
        </a:gs>
        <a:gs pos="39999">
          <a:srgbClr val="85C2FF"/>
        </a:gs>
        <a:gs pos="70000">
          <a:srgbClr val="C4D6EB"/>
        </a:gs>
        <a:gs pos="100000">
          <a:srgbClr val="FFEBFA"/>
        </a:gs>
      </a:gsLst>
      <a:lin ang="8100000" scaled="0"/>
    </a:gradFill>
    <a:ln>
      <a:noFill/>
    </a:ln>
    <a:scene3d>
      <a:camera prst="orthographicFront"/>
      <a:lightRig rig="threePt" dir="t"/>
    </a:scene3d>
    <a:sp3d>
      <a:bevelT/>
      <a:bevelB/>
    </a:sp3d>
  </c:spPr>
  <c:txPr>
    <a:bodyPr/>
    <a:lstStyle/>
    <a:p>
      <a:pPr>
        <a:defRPr sz="800" b="1" i="0" u="none" strike="noStrike" baseline="0">
          <a:solidFill>
            <a:srgbClr val="000000"/>
          </a:solidFill>
          <a:latin typeface="Arial"/>
          <a:ea typeface="Arial"/>
          <a:cs typeface="Arial"/>
        </a:defRPr>
      </a:pPr>
      <a:endParaRPr lang="es-E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manualLayout>
          <c:layoutTarget val="inner"/>
          <c:xMode val="edge"/>
          <c:yMode val="edge"/>
          <c:x val="6.5515912278090699E-2"/>
          <c:y val="2.3010114250700008E-2"/>
          <c:w val="0.88851998624890738"/>
          <c:h val="0.71134052603411302"/>
        </c:manualLayout>
      </c:layout>
      <c:lineChart>
        <c:grouping val="standard"/>
        <c:ser>
          <c:idx val="4"/>
          <c:order val="0"/>
          <c:tx>
            <c:strRef>
              <c:f>Sheet1!$A$2</c:f>
              <c:strCache>
                <c:ptCount val="1"/>
                <c:pt idx="0">
                  <c:v>Límite de Control Superior C/E</c:v>
                </c:pt>
              </c:strCache>
            </c:strRef>
          </c:tx>
          <c:spPr>
            <a:ln w="38100">
              <a:solidFill>
                <a:srgbClr val="FF0000"/>
              </a:solidFill>
              <a:prstDash val="solid"/>
            </a:ln>
          </c:spPr>
          <c:marker>
            <c:symbol val="plus"/>
            <c:size val="5"/>
            <c:spPr>
              <a:noFill/>
              <a:ln>
                <a:solidFill>
                  <a:srgbClr val="800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0.58333333333333337</c:v>
                </c:pt>
                <c:pt idx="13">
                  <c:v>0.60416666666666652</c:v>
                </c:pt>
              </c:numCache>
            </c:numRef>
          </c:cat>
          <c:val>
            <c:numRef>
              <c:f>Sheet1!$B$2:$P$2</c:f>
              <c:numCache>
                <c:formatCode>General</c:formatCode>
                <c:ptCount val="14"/>
                <c:pt idx="0">
                  <c:v>80</c:v>
                </c:pt>
                <c:pt idx="1">
                  <c:v>80</c:v>
                </c:pt>
                <c:pt idx="2">
                  <c:v>80</c:v>
                </c:pt>
                <c:pt idx="3">
                  <c:v>80</c:v>
                </c:pt>
                <c:pt idx="4">
                  <c:v>80</c:v>
                </c:pt>
                <c:pt idx="5">
                  <c:v>80</c:v>
                </c:pt>
                <c:pt idx="6">
                  <c:v>80</c:v>
                </c:pt>
                <c:pt idx="7">
                  <c:v>80</c:v>
                </c:pt>
                <c:pt idx="8">
                  <c:v>80</c:v>
                </c:pt>
                <c:pt idx="9">
                  <c:v>80</c:v>
                </c:pt>
                <c:pt idx="10">
                  <c:v>80</c:v>
                </c:pt>
                <c:pt idx="11">
                  <c:v>80</c:v>
                </c:pt>
                <c:pt idx="12">
                  <c:v>80</c:v>
                </c:pt>
                <c:pt idx="13">
                  <c:v>80</c:v>
                </c:pt>
              </c:numCache>
            </c:numRef>
          </c:val>
        </c:ser>
        <c:ser>
          <c:idx val="0"/>
          <c:order val="1"/>
          <c:tx>
            <c:strRef>
              <c:f>Sheet1!$A$3</c:f>
              <c:strCache>
                <c:ptCount val="1"/>
                <c:pt idx="0">
                  <c:v>Límite de Control Superior S/E</c:v>
                </c:pt>
              </c:strCache>
            </c:strRef>
          </c:tx>
          <c:spPr>
            <a:ln w="38100">
              <a:solidFill>
                <a:srgbClr val="80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0.58333333333333337</c:v>
                </c:pt>
                <c:pt idx="13">
                  <c:v>0.60416666666666652</c:v>
                </c:pt>
              </c:numCache>
            </c:numRef>
          </c:cat>
          <c:val>
            <c:numRef>
              <c:f>Sheet1!$B$3:$P$3</c:f>
              <c:numCache>
                <c:formatCode>General</c:formatCode>
                <c:ptCount val="14"/>
                <c:pt idx="0">
                  <c:v>95</c:v>
                </c:pt>
                <c:pt idx="1">
                  <c:v>95</c:v>
                </c:pt>
                <c:pt idx="2">
                  <c:v>95</c:v>
                </c:pt>
                <c:pt idx="3">
                  <c:v>95</c:v>
                </c:pt>
                <c:pt idx="4">
                  <c:v>95</c:v>
                </c:pt>
                <c:pt idx="5">
                  <c:v>95</c:v>
                </c:pt>
                <c:pt idx="6">
                  <c:v>95</c:v>
                </c:pt>
                <c:pt idx="7">
                  <c:v>95</c:v>
                </c:pt>
                <c:pt idx="8">
                  <c:v>95</c:v>
                </c:pt>
                <c:pt idx="9">
                  <c:v>95</c:v>
                </c:pt>
                <c:pt idx="10">
                  <c:v>95</c:v>
                </c:pt>
                <c:pt idx="11">
                  <c:v>95</c:v>
                </c:pt>
                <c:pt idx="12">
                  <c:v>95</c:v>
                </c:pt>
                <c:pt idx="13">
                  <c:v>95</c:v>
                </c:pt>
              </c:numCache>
            </c:numRef>
          </c:val>
        </c:ser>
        <c:ser>
          <c:idx val="6"/>
          <c:order val="2"/>
          <c:tx>
            <c:strRef>
              <c:f>Sheet1!$A$4</c:f>
              <c:strCache>
                <c:ptCount val="1"/>
                <c:pt idx="0">
                  <c:v>Valores del Proceso</c:v>
                </c:pt>
              </c:strCache>
            </c:strRef>
          </c:tx>
          <c:spPr>
            <a:ln w="38100">
              <a:solidFill>
                <a:srgbClr val="008000"/>
              </a:solidFill>
              <a:prstDash val="solid"/>
            </a:ln>
          </c:spPr>
          <c:marker>
            <c:symbol val="plus"/>
            <c:size val="9"/>
            <c:spPr>
              <a:noFill/>
              <a:ln>
                <a:solidFill>
                  <a:srgbClr val="008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0.58333333333333337</c:v>
                </c:pt>
                <c:pt idx="13">
                  <c:v>0.60416666666666652</c:v>
                </c:pt>
              </c:numCache>
            </c:numRef>
          </c:cat>
          <c:val>
            <c:numRef>
              <c:f>Sheet1!$B$4:$P$4</c:f>
              <c:numCache>
                <c:formatCode>General</c:formatCode>
                <c:ptCount val="14"/>
                <c:pt idx="0">
                  <c:v>103</c:v>
                </c:pt>
                <c:pt idx="1">
                  <c:v>101.3</c:v>
                </c:pt>
                <c:pt idx="2">
                  <c:v>102</c:v>
                </c:pt>
                <c:pt idx="3">
                  <c:v>90.7</c:v>
                </c:pt>
                <c:pt idx="4">
                  <c:v>113.7</c:v>
                </c:pt>
                <c:pt idx="5">
                  <c:v>101</c:v>
                </c:pt>
                <c:pt idx="6">
                  <c:v>97</c:v>
                </c:pt>
                <c:pt idx="7">
                  <c:v>99</c:v>
                </c:pt>
                <c:pt idx="8">
                  <c:v>84.2</c:v>
                </c:pt>
                <c:pt idx="9">
                  <c:v>103</c:v>
                </c:pt>
                <c:pt idx="10">
                  <c:v>102</c:v>
                </c:pt>
                <c:pt idx="11">
                  <c:v>86.3</c:v>
                </c:pt>
                <c:pt idx="12">
                  <c:v>103</c:v>
                </c:pt>
                <c:pt idx="13">
                  <c:v>102</c:v>
                </c:pt>
              </c:numCache>
            </c:numRef>
          </c:val>
        </c:ser>
        <c:ser>
          <c:idx val="1"/>
          <c:order val="3"/>
          <c:tx>
            <c:strRef>
              <c:f>Sheet1!$A$5</c:f>
              <c:strCache>
                <c:ptCount val="1"/>
                <c:pt idx="0">
                  <c:v>Linea Central del proceso</c:v>
                </c:pt>
              </c:strCache>
            </c:strRef>
          </c:tx>
          <c:spPr>
            <a:ln w="38100">
              <a:solidFill>
                <a:srgbClr val="000000"/>
              </a:solidFill>
              <a:prstDash val="sysDash"/>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0.58333333333333337</c:v>
                </c:pt>
                <c:pt idx="13">
                  <c:v>0.60416666666666652</c:v>
                </c:pt>
              </c:numCache>
            </c:numRef>
          </c:cat>
          <c:val>
            <c:numRef>
              <c:f>Sheet1!$B$5:$P$5</c:f>
              <c:numCache>
                <c:formatCode>General</c:formatCode>
                <c:ptCount val="14"/>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numCache>
            </c:numRef>
          </c:val>
        </c:ser>
        <c:ser>
          <c:idx val="2"/>
          <c:order val="4"/>
          <c:tx>
            <c:strRef>
              <c:f>Sheet1!$A$6</c:f>
              <c:strCache>
                <c:ptCount val="1"/>
                <c:pt idx="0">
                  <c:v>Límite de Control Inferior S/E</c:v>
                </c:pt>
              </c:strCache>
            </c:strRef>
          </c:tx>
          <c:spPr>
            <a:ln w="38100">
              <a:solidFill>
                <a:srgbClr val="80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0.58333333333333337</c:v>
                </c:pt>
                <c:pt idx="13">
                  <c:v>0.60416666666666652</c:v>
                </c:pt>
              </c:numCache>
            </c:numRef>
          </c:cat>
          <c:val>
            <c:numRef>
              <c:f>Sheet1!$B$6:$P$6</c:f>
              <c:numCache>
                <c:formatCode>General</c:formatCode>
                <c:ptCount val="14"/>
                <c:pt idx="0">
                  <c:v>105</c:v>
                </c:pt>
                <c:pt idx="1">
                  <c:v>105</c:v>
                </c:pt>
                <c:pt idx="2">
                  <c:v>105</c:v>
                </c:pt>
                <c:pt idx="3">
                  <c:v>105</c:v>
                </c:pt>
                <c:pt idx="4">
                  <c:v>105</c:v>
                </c:pt>
                <c:pt idx="5">
                  <c:v>105</c:v>
                </c:pt>
                <c:pt idx="6">
                  <c:v>105</c:v>
                </c:pt>
                <c:pt idx="7">
                  <c:v>105</c:v>
                </c:pt>
                <c:pt idx="8">
                  <c:v>105</c:v>
                </c:pt>
                <c:pt idx="9">
                  <c:v>105</c:v>
                </c:pt>
                <c:pt idx="10">
                  <c:v>105</c:v>
                </c:pt>
                <c:pt idx="11">
                  <c:v>105</c:v>
                </c:pt>
                <c:pt idx="12">
                  <c:v>105</c:v>
                </c:pt>
                <c:pt idx="13">
                  <c:v>105</c:v>
                </c:pt>
              </c:numCache>
            </c:numRef>
          </c:val>
        </c:ser>
        <c:ser>
          <c:idx val="5"/>
          <c:order val="5"/>
          <c:tx>
            <c:strRef>
              <c:f>Sheet1!$A$7</c:f>
              <c:strCache>
                <c:ptCount val="1"/>
                <c:pt idx="0">
                  <c:v>Límite de Control Inferior C/E</c:v>
                </c:pt>
              </c:strCache>
            </c:strRef>
          </c:tx>
          <c:spPr>
            <a:ln w="38100">
              <a:solidFill>
                <a:srgbClr val="FF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0.58333333333333337</c:v>
                </c:pt>
                <c:pt idx="13">
                  <c:v>0.60416666666666652</c:v>
                </c:pt>
              </c:numCache>
            </c:numRef>
          </c:cat>
          <c:val>
            <c:numRef>
              <c:f>Sheet1!$B$7:$P$7</c:f>
              <c:numCache>
                <c:formatCode>General</c:formatCode>
                <c:ptCount val="14"/>
                <c:pt idx="0">
                  <c:v>120</c:v>
                </c:pt>
                <c:pt idx="1">
                  <c:v>120</c:v>
                </c:pt>
                <c:pt idx="2">
                  <c:v>120</c:v>
                </c:pt>
                <c:pt idx="3">
                  <c:v>120</c:v>
                </c:pt>
                <c:pt idx="4">
                  <c:v>120</c:v>
                </c:pt>
                <c:pt idx="5">
                  <c:v>120</c:v>
                </c:pt>
                <c:pt idx="6">
                  <c:v>120</c:v>
                </c:pt>
                <c:pt idx="7">
                  <c:v>120</c:v>
                </c:pt>
                <c:pt idx="8">
                  <c:v>120</c:v>
                </c:pt>
                <c:pt idx="9">
                  <c:v>120</c:v>
                </c:pt>
                <c:pt idx="10">
                  <c:v>120</c:v>
                </c:pt>
                <c:pt idx="11">
                  <c:v>120</c:v>
                </c:pt>
                <c:pt idx="12">
                  <c:v>120</c:v>
                </c:pt>
                <c:pt idx="13">
                  <c:v>120</c:v>
                </c:pt>
              </c:numCache>
            </c:numRef>
          </c:val>
        </c:ser>
        <c:marker val="1"/>
        <c:axId val="100970880"/>
        <c:axId val="100972416"/>
      </c:lineChart>
      <c:catAx>
        <c:axId val="100970880"/>
        <c:scaling>
          <c:orientation val="minMax"/>
        </c:scaling>
        <c:axPos val="b"/>
        <c:numFmt formatCode="hh:mm" sourceLinked="1"/>
        <c:majorTickMark val="none"/>
        <c:tickLblPos val="nextTo"/>
        <c:spPr>
          <a:ln w="3175">
            <a:solidFill>
              <a:srgbClr val="000000"/>
            </a:solidFill>
            <a:prstDash val="solid"/>
          </a:ln>
        </c:spPr>
        <c:txPr>
          <a:bodyPr rot="0" vert="horz"/>
          <a:lstStyle/>
          <a:p>
            <a:pPr>
              <a:defRPr sz="1300" b="1" i="0" u="none" strike="noStrike" baseline="0">
                <a:solidFill>
                  <a:srgbClr val="000000"/>
                </a:solidFill>
                <a:latin typeface="Arial"/>
                <a:ea typeface="Arial"/>
                <a:cs typeface="Arial"/>
              </a:defRPr>
            </a:pPr>
            <a:endParaRPr lang="es-ES"/>
          </a:p>
        </c:txPr>
        <c:crossAx val="100972416"/>
        <c:crosses val="autoZero"/>
        <c:lblAlgn val="ctr"/>
        <c:lblOffset val="100"/>
        <c:tickLblSkip val="1"/>
        <c:tickMarkSkip val="1"/>
      </c:catAx>
      <c:valAx>
        <c:axId val="100972416"/>
        <c:scaling>
          <c:orientation val="minMax"/>
          <c:min val="70"/>
        </c:scaling>
        <c:axPos val="l"/>
        <c:majorGridlines/>
        <c:numFmt formatCode="General" sourceLinked="1"/>
        <c:majorTickMark val="none"/>
        <c:tickLblPos val="nextTo"/>
        <c:spPr>
          <a:ln w="25400">
            <a:noFill/>
          </a:ln>
        </c:spPr>
        <c:txPr>
          <a:bodyPr rot="0" vert="horz"/>
          <a:lstStyle/>
          <a:p>
            <a:pPr>
              <a:defRPr sz="1300" b="1" i="0" u="none" strike="noStrike" baseline="0">
                <a:solidFill>
                  <a:srgbClr val="000000"/>
                </a:solidFill>
                <a:latin typeface="Arial"/>
                <a:ea typeface="Arial"/>
                <a:cs typeface="Arial"/>
              </a:defRPr>
            </a:pPr>
            <a:endParaRPr lang="es-ES"/>
          </a:p>
        </c:txPr>
        <c:crossAx val="100970880"/>
        <c:crosses val="autoZero"/>
        <c:crossBetween val="midCat"/>
      </c:valAx>
      <c:spPr>
        <a:solidFill>
          <a:srgbClr val="FFFFFF"/>
        </a:solidFill>
        <a:ln w="38100">
          <a:solidFill>
            <a:srgbClr val="FFFFFF"/>
          </a:solidFill>
          <a:prstDash val="solid"/>
        </a:ln>
      </c:spPr>
    </c:plotArea>
    <c:legend>
      <c:legendPos val="b"/>
      <c:layout>
        <c:manualLayout>
          <c:xMode val="edge"/>
          <c:yMode val="edge"/>
          <c:x val="0.15121302035622902"/>
          <c:y val="0.81837759933916088"/>
          <c:w val="0.73417890674621067"/>
          <c:h val="0.16315264645884867"/>
        </c:manualLayout>
      </c:layout>
      <c:spPr>
        <a:noFill/>
        <a:ln w="3175">
          <a:solidFill>
            <a:srgbClr val="000000"/>
          </a:solidFill>
          <a:prstDash val="solid"/>
        </a:ln>
      </c:spPr>
      <c:txPr>
        <a:bodyPr/>
        <a:lstStyle/>
        <a:p>
          <a:pPr>
            <a:defRPr sz="1100" b="1" i="0" u="none" strike="noStrike" baseline="0">
              <a:solidFill>
                <a:srgbClr val="000000"/>
              </a:solidFill>
              <a:latin typeface="Arial"/>
              <a:ea typeface="Arial"/>
              <a:cs typeface="Arial"/>
            </a:defRPr>
          </a:pPr>
          <a:endParaRPr lang="es-ES"/>
        </a:p>
      </c:txPr>
    </c:legend>
    <c:plotVisOnly val="1"/>
    <c:dispBlanksAs val="gap"/>
  </c:chart>
  <c:spPr>
    <a:gradFill>
      <a:gsLst>
        <a:gs pos="0">
          <a:srgbClr val="5E9EFF"/>
        </a:gs>
        <a:gs pos="39999">
          <a:srgbClr val="85C2FF"/>
        </a:gs>
        <a:gs pos="70000">
          <a:srgbClr val="C4D6EB"/>
        </a:gs>
        <a:gs pos="100000">
          <a:srgbClr val="FFEBFA"/>
        </a:gs>
      </a:gsLst>
      <a:lin ang="8100000" scaled="0"/>
    </a:gradFill>
    <a:ln>
      <a:noFill/>
    </a:ln>
    <a:scene3d>
      <a:camera prst="orthographicFront"/>
      <a:lightRig rig="threePt" dir="t"/>
    </a:scene3d>
    <a:sp3d>
      <a:bevelT/>
      <a:bevelB/>
    </a:sp3d>
  </c:spPr>
  <c:txPr>
    <a:bodyPr/>
    <a:lstStyle/>
    <a:p>
      <a:pPr>
        <a:defRPr sz="800" b="1" i="0" u="none" strike="noStrike" baseline="0">
          <a:solidFill>
            <a:srgbClr val="000000"/>
          </a:solidFill>
          <a:latin typeface="Arial"/>
          <a:ea typeface="Arial"/>
          <a:cs typeface="Arial"/>
        </a:defRPr>
      </a:pPr>
      <a:endParaRPr lang="es-E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lineChart>
        <c:grouping val="standard"/>
        <c:ser>
          <c:idx val="4"/>
          <c:order val="0"/>
          <c:tx>
            <c:strRef>
              <c:f>Sheet1!$A$2</c:f>
              <c:strCache>
                <c:ptCount val="1"/>
                <c:pt idx="0">
                  <c:v>Límite de Control Superior C/E</c:v>
                </c:pt>
              </c:strCache>
            </c:strRef>
          </c:tx>
          <c:spPr>
            <a:ln w="38100">
              <a:solidFill>
                <a:srgbClr val="FF0000"/>
              </a:solidFill>
              <a:prstDash val="solid"/>
            </a:ln>
          </c:spPr>
          <c:marker>
            <c:symbol val="plus"/>
            <c:size val="5"/>
            <c:spPr>
              <a:noFill/>
              <a:ln>
                <a:solidFill>
                  <a:srgbClr val="800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Sheet1!$B$2:$P$2</c:f>
              <c:numCache>
                <c:formatCode>General</c:formatCode>
                <c:ptCount val="14"/>
                <c:pt idx="0">
                  <c:v>80</c:v>
                </c:pt>
                <c:pt idx="1">
                  <c:v>80</c:v>
                </c:pt>
                <c:pt idx="2">
                  <c:v>80</c:v>
                </c:pt>
                <c:pt idx="3">
                  <c:v>80</c:v>
                </c:pt>
                <c:pt idx="4">
                  <c:v>80</c:v>
                </c:pt>
                <c:pt idx="5">
                  <c:v>80</c:v>
                </c:pt>
                <c:pt idx="6">
                  <c:v>80</c:v>
                </c:pt>
                <c:pt idx="7">
                  <c:v>80</c:v>
                </c:pt>
                <c:pt idx="8">
                  <c:v>80</c:v>
                </c:pt>
                <c:pt idx="9">
                  <c:v>80</c:v>
                </c:pt>
                <c:pt idx="10">
                  <c:v>80</c:v>
                </c:pt>
                <c:pt idx="11">
                  <c:v>80</c:v>
                </c:pt>
                <c:pt idx="12">
                  <c:v>80</c:v>
                </c:pt>
                <c:pt idx="13">
                  <c:v>80</c:v>
                </c:pt>
              </c:numCache>
            </c:numRef>
          </c:val>
        </c:ser>
        <c:ser>
          <c:idx val="0"/>
          <c:order val="1"/>
          <c:tx>
            <c:strRef>
              <c:f>Sheet1!$A$3</c:f>
              <c:strCache>
                <c:ptCount val="1"/>
                <c:pt idx="0">
                  <c:v>Límite de Control Superior S/E</c:v>
                </c:pt>
              </c:strCache>
            </c:strRef>
          </c:tx>
          <c:spPr>
            <a:ln w="38100">
              <a:solidFill>
                <a:srgbClr val="80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Sheet1!$B$3:$P$3</c:f>
              <c:numCache>
                <c:formatCode>General</c:formatCode>
                <c:ptCount val="14"/>
                <c:pt idx="0">
                  <c:v>90</c:v>
                </c:pt>
                <c:pt idx="1">
                  <c:v>90</c:v>
                </c:pt>
                <c:pt idx="2">
                  <c:v>90</c:v>
                </c:pt>
                <c:pt idx="3">
                  <c:v>90</c:v>
                </c:pt>
                <c:pt idx="4">
                  <c:v>90</c:v>
                </c:pt>
                <c:pt idx="5">
                  <c:v>90</c:v>
                </c:pt>
                <c:pt idx="6">
                  <c:v>90</c:v>
                </c:pt>
                <c:pt idx="7">
                  <c:v>90</c:v>
                </c:pt>
                <c:pt idx="8">
                  <c:v>90</c:v>
                </c:pt>
                <c:pt idx="9">
                  <c:v>90</c:v>
                </c:pt>
                <c:pt idx="10">
                  <c:v>90</c:v>
                </c:pt>
                <c:pt idx="11">
                  <c:v>90</c:v>
                </c:pt>
                <c:pt idx="12">
                  <c:v>90</c:v>
                </c:pt>
                <c:pt idx="13">
                  <c:v>90</c:v>
                </c:pt>
              </c:numCache>
            </c:numRef>
          </c:val>
        </c:ser>
        <c:ser>
          <c:idx val="6"/>
          <c:order val="2"/>
          <c:tx>
            <c:strRef>
              <c:f>Sheet1!$A$4</c:f>
              <c:strCache>
                <c:ptCount val="1"/>
                <c:pt idx="0">
                  <c:v>Valores del Proceso</c:v>
                </c:pt>
              </c:strCache>
            </c:strRef>
          </c:tx>
          <c:spPr>
            <a:ln w="38100">
              <a:solidFill>
                <a:srgbClr val="008000"/>
              </a:solidFill>
              <a:prstDash val="solid"/>
            </a:ln>
          </c:spPr>
          <c:marker>
            <c:symbol val="plus"/>
            <c:size val="9"/>
            <c:spPr>
              <a:noFill/>
              <a:ln>
                <a:solidFill>
                  <a:srgbClr val="008080"/>
                </a:solidFill>
                <a:prstDash val="solid"/>
              </a:ln>
            </c:spPr>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Sheet1!$B$4:$P$4</c:f>
              <c:numCache>
                <c:formatCode>General</c:formatCode>
                <c:ptCount val="14"/>
                <c:pt idx="0">
                  <c:v>103</c:v>
                </c:pt>
                <c:pt idx="1">
                  <c:v>101.3</c:v>
                </c:pt>
                <c:pt idx="2">
                  <c:v>102</c:v>
                </c:pt>
                <c:pt idx="3">
                  <c:v>90.7</c:v>
                </c:pt>
                <c:pt idx="4">
                  <c:v>125.3</c:v>
                </c:pt>
                <c:pt idx="5">
                  <c:v>101</c:v>
                </c:pt>
                <c:pt idx="6">
                  <c:v>97</c:v>
                </c:pt>
                <c:pt idx="7">
                  <c:v>99</c:v>
                </c:pt>
                <c:pt idx="8">
                  <c:v>74.900000000000006</c:v>
                </c:pt>
                <c:pt idx="9">
                  <c:v>103</c:v>
                </c:pt>
                <c:pt idx="10">
                  <c:v>102</c:v>
                </c:pt>
                <c:pt idx="11">
                  <c:v>74.400000000000006</c:v>
                </c:pt>
                <c:pt idx="12">
                  <c:v>103</c:v>
                </c:pt>
                <c:pt idx="13">
                  <c:v>102</c:v>
                </c:pt>
              </c:numCache>
            </c:numRef>
          </c:val>
        </c:ser>
        <c:ser>
          <c:idx val="1"/>
          <c:order val="3"/>
          <c:tx>
            <c:strRef>
              <c:f>Sheet1!$A$5</c:f>
              <c:strCache>
                <c:ptCount val="1"/>
                <c:pt idx="0">
                  <c:v>Linea Central del proceso</c:v>
                </c:pt>
              </c:strCache>
            </c:strRef>
          </c:tx>
          <c:spPr>
            <a:ln w="38100">
              <a:solidFill>
                <a:srgbClr val="000000"/>
              </a:solidFill>
              <a:prstDash val="sysDash"/>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Sheet1!$B$5:$P$5</c:f>
              <c:numCache>
                <c:formatCode>General</c:formatCode>
                <c:ptCount val="14"/>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numCache>
            </c:numRef>
          </c:val>
        </c:ser>
        <c:ser>
          <c:idx val="2"/>
          <c:order val="4"/>
          <c:tx>
            <c:strRef>
              <c:f>Sheet1!$A$6</c:f>
              <c:strCache>
                <c:ptCount val="1"/>
                <c:pt idx="0">
                  <c:v>Límite de Control Inferior S/E</c:v>
                </c:pt>
              </c:strCache>
            </c:strRef>
          </c:tx>
          <c:spPr>
            <a:ln w="38100">
              <a:solidFill>
                <a:srgbClr val="80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Sheet1!$B$6:$P$6</c:f>
              <c:numCache>
                <c:formatCode>General</c:formatCode>
                <c:ptCount val="14"/>
                <c:pt idx="0">
                  <c:v>110</c:v>
                </c:pt>
                <c:pt idx="1">
                  <c:v>110</c:v>
                </c:pt>
                <c:pt idx="2">
                  <c:v>110</c:v>
                </c:pt>
                <c:pt idx="3">
                  <c:v>110</c:v>
                </c:pt>
                <c:pt idx="4">
                  <c:v>110</c:v>
                </c:pt>
                <c:pt idx="5">
                  <c:v>110</c:v>
                </c:pt>
                <c:pt idx="6">
                  <c:v>110</c:v>
                </c:pt>
                <c:pt idx="7">
                  <c:v>110</c:v>
                </c:pt>
                <c:pt idx="8">
                  <c:v>110</c:v>
                </c:pt>
                <c:pt idx="9">
                  <c:v>110</c:v>
                </c:pt>
                <c:pt idx="10">
                  <c:v>110</c:v>
                </c:pt>
                <c:pt idx="11">
                  <c:v>110</c:v>
                </c:pt>
                <c:pt idx="12">
                  <c:v>110</c:v>
                </c:pt>
                <c:pt idx="13">
                  <c:v>110</c:v>
                </c:pt>
              </c:numCache>
            </c:numRef>
          </c:val>
        </c:ser>
        <c:ser>
          <c:idx val="5"/>
          <c:order val="5"/>
          <c:tx>
            <c:strRef>
              <c:f>Sheet1!$A$7</c:f>
              <c:strCache>
                <c:ptCount val="1"/>
                <c:pt idx="0">
                  <c:v>Límite de Control Inferior C/E</c:v>
                </c:pt>
              </c:strCache>
            </c:strRef>
          </c:tx>
          <c:spPr>
            <a:ln w="38100">
              <a:solidFill>
                <a:srgbClr val="FF0000"/>
              </a:solidFill>
              <a:prstDash val="solid"/>
            </a:ln>
          </c:spPr>
          <c:marker>
            <c:symbol val="none"/>
          </c:marker>
          <c:cat>
            <c:numRef>
              <c:f>Sheet1!$B$1:$P$1</c:f>
              <c:numCache>
                <c:formatCode>hh:mm</c:formatCode>
                <c:ptCount val="14"/>
                <c:pt idx="0">
                  <c:v>0.33333333333333331</c:v>
                </c:pt>
                <c:pt idx="1">
                  <c:v>0.35416666666666707</c:v>
                </c:pt>
                <c:pt idx="2">
                  <c:v>0.37500000000000033</c:v>
                </c:pt>
                <c:pt idx="3">
                  <c:v>0.39583333333333331</c:v>
                </c:pt>
                <c:pt idx="4">
                  <c:v>0.41666666666666707</c:v>
                </c:pt>
                <c:pt idx="5">
                  <c:v>0.43750000000000033</c:v>
                </c:pt>
                <c:pt idx="6">
                  <c:v>0.45833333333333326</c:v>
                </c:pt>
                <c:pt idx="7">
                  <c:v>0.47916666666666707</c:v>
                </c:pt>
                <c:pt idx="8">
                  <c:v>0.5</c:v>
                </c:pt>
                <c:pt idx="9">
                  <c:v>0.5208333333333337</c:v>
                </c:pt>
                <c:pt idx="10">
                  <c:v>0.54166666666666652</c:v>
                </c:pt>
                <c:pt idx="11">
                  <c:v>0.5625</c:v>
                </c:pt>
                <c:pt idx="12">
                  <c:v>0.58333333333333348</c:v>
                </c:pt>
                <c:pt idx="13">
                  <c:v>0.60416666666666652</c:v>
                </c:pt>
              </c:numCache>
            </c:numRef>
          </c:cat>
          <c:val>
            <c:numRef>
              <c:f>Sheet1!$B$7:$P$7</c:f>
              <c:numCache>
                <c:formatCode>General</c:formatCode>
                <c:ptCount val="14"/>
                <c:pt idx="0">
                  <c:v>120</c:v>
                </c:pt>
                <c:pt idx="1">
                  <c:v>120</c:v>
                </c:pt>
                <c:pt idx="2">
                  <c:v>120</c:v>
                </c:pt>
                <c:pt idx="3">
                  <c:v>120</c:v>
                </c:pt>
                <c:pt idx="4">
                  <c:v>120</c:v>
                </c:pt>
                <c:pt idx="5">
                  <c:v>120</c:v>
                </c:pt>
                <c:pt idx="6">
                  <c:v>120</c:v>
                </c:pt>
                <c:pt idx="7">
                  <c:v>120</c:v>
                </c:pt>
                <c:pt idx="8">
                  <c:v>120</c:v>
                </c:pt>
                <c:pt idx="9">
                  <c:v>120</c:v>
                </c:pt>
                <c:pt idx="10">
                  <c:v>120</c:v>
                </c:pt>
                <c:pt idx="11">
                  <c:v>120</c:v>
                </c:pt>
                <c:pt idx="12">
                  <c:v>120</c:v>
                </c:pt>
                <c:pt idx="13">
                  <c:v>120</c:v>
                </c:pt>
              </c:numCache>
            </c:numRef>
          </c:val>
        </c:ser>
        <c:marker val="1"/>
        <c:axId val="101267712"/>
        <c:axId val="101281792"/>
      </c:lineChart>
      <c:catAx>
        <c:axId val="101267712"/>
        <c:scaling>
          <c:orientation val="minMax"/>
        </c:scaling>
        <c:axPos val="b"/>
        <c:numFmt formatCode="hh:mm" sourceLinked="1"/>
        <c:majorTickMark val="none"/>
        <c:tickLblPos val="nextTo"/>
        <c:spPr>
          <a:ln w="3175">
            <a:solidFill>
              <a:srgbClr val="000000"/>
            </a:solidFill>
            <a:prstDash val="solid"/>
          </a:ln>
        </c:spPr>
        <c:txPr>
          <a:bodyPr rot="0" vert="horz"/>
          <a:lstStyle/>
          <a:p>
            <a:pPr>
              <a:defRPr sz="1300" b="1" i="0" u="none" strike="noStrike" baseline="0">
                <a:solidFill>
                  <a:srgbClr val="000000"/>
                </a:solidFill>
                <a:latin typeface="Arial"/>
                <a:ea typeface="Arial"/>
                <a:cs typeface="Arial"/>
              </a:defRPr>
            </a:pPr>
            <a:endParaRPr lang="es-ES"/>
          </a:p>
        </c:txPr>
        <c:crossAx val="101281792"/>
        <c:crosses val="autoZero"/>
        <c:lblAlgn val="ctr"/>
        <c:lblOffset val="100"/>
        <c:tickLblSkip val="1"/>
        <c:tickMarkSkip val="1"/>
      </c:catAx>
      <c:valAx>
        <c:axId val="101281792"/>
        <c:scaling>
          <c:orientation val="minMax"/>
          <c:min val="70"/>
        </c:scaling>
        <c:axPos val="l"/>
        <c:majorGridlines/>
        <c:numFmt formatCode="General" sourceLinked="1"/>
        <c:majorTickMark val="none"/>
        <c:tickLblPos val="nextTo"/>
        <c:spPr>
          <a:ln w="25400">
            <a:noFill/>
          </a:ln>
        </c:spPr>
        <c:txPr>
          <a:bodyPr rot="0" vert="horz"/>
          <a:lstStyle/>
          <a:p>
            <a:pPr>
              <a:defRPr sz="1300" b="1" i="0" u="none" strike="noStrike" baseline="0">
                <a:solidFill>
                  <a:srgbClr val="000000"/>
                </a:solidFill>
                <a:latin typeface="Arial"/>
                <a:ea typeface="Arial"/>
                <a:cs typeface="Arial"/>
              </a:defRPr>
            </a:pPr>
            <a:endParaRPr lang="es-ES"/>
          </a:p>
        </c:txPr>
        <c:crossAx val="101267712"/>
        <c:crosses val="autoZero"/>
        <c:crossBetween val="midCat"/>
      </c:valAx>
      <c:spPr>
        <a:solidFill>
          <a:srgbClr val="FFFFFF"/>
        </a:solidFill>
        <a:ln w="38100">
          <a:solidFill>
            <a:srgbClr val="FFFFFF"/>
          </a:solidFill>
          <a:prstDash val="solid"/>
        </a:ln>
      </c:spPr>
    </c:plotArea>
    <c:legend>
      <c:legendPos val="b"/>
      <c:layout>
        <c:manualLayout>
          <c:xMode val="edge"/>
          <c:yMode val="edge"/>
          <c:x val="0.13277387168621468"/>
          <c:y val="0.81837759933916088"/>
          <c:w val="0.73277254908184808"/>
          <c:h val="0.16315264645884867"/>
        </c:manualLayout>
      </c:layout>
      <c:spPr>
        <a:noFill/>
        <a:ln w="3175">
          <a:solidFill>
            <a:srgbClr val="000000"/>
          </a:solidFill>
          <a:prstDash val="solid"/>
        </a:ln>
      </c:spPr>
      <c:txPr>
        <a:bodyPr/>
        <a:lstStyle/>
        <a:p>
          <a:pPr>
            <a:defRPr sz="1100" b="1" i="0" u="none" strike="noStrike" baseline="0">
              <a:solidFill>
                <a:srgbClr val="000000"/>
              </a:solidFill>
              <a:latin typeface="Arial"/>
              <a:ea typeface="Arial"/>
              <a:cs typeface="Arial"/>
            </a:defRPr>
          </a:pPr>
          <a:endParaRPr lang="es-ES"/>
        </a:p>
      </c:txPr>
    </c:legend>
    <c:plotVisOnly val="1"/>
    <c:dispBlanksAs val="gap"/>
  </c:chart>
  <c:spPr>
    <a:gradFill>
      <a:gsLst>
        <a:gs pos="0">
          <a:srgbClr val="5E9EFF"/>
        </a:gs>
        <a:gs pos="39999">
          <a:srgbClr val="85C2FF"/>
        </a:gs>
        <a:gs pos="70000">
          <a:srgbClr val="C4D6EB"/>
        </a:gs>
        <a:gs pos="100000">
          <a:srgbClr val="FFEBFA"/>
        </a:gs>
      </a:gsLst>
      <a:lin ang="8100000" scaled="0"/>
    </a:gradFill>
    <a:ln>
      <a:noFill/>
    </a:ln>
    <a:scene3d>
      <a:camera prst="orthographicFront"/>
      <a:lightRig rig="threePt" dir="t"/>
    </a:scene3d>
    <a:sp3d>
      <a:bevelT/>
      <a:bevelB/>
    </a:sp3d>
  </c:spPr>
  <c:txPr>
    <a:bodyPr/>
    <a:lstStyle/>
    <a:p>
      <a:pPr>
        <a:defRPr sz="800" b="1" i="0" u="none" strike="noStrike" baseline="0">
          <a:solidFill>
            <a:srgbClr val="000000"/>
          </a:solidFill>
          <a:latin typeface="Arial"/>
          <a:ea typeface="Arial"/>
          <a:cs typeface="Arial"/>
        </a:defRPr>
      </a:pPr>
      <a:endParaRPr lang="es-ES"/>
    </a:p>
  </c:txPr>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31.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ES_tradn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FF094EAE-A7CD-4485-97C1-0AAF10AA0A75}" type="datetimeFigureOut">
              <a:rPr lang="es-ES_tradnl"/>
              <a:pPr>
                <a:defRPr/>
              </a:pPr>
              <a:t>20/10/2011</a:t>
            </a:fld>
            <a:endParaRPr lang="es-ES_tradn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_tradnl"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ES_tradnl"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ES_tradn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B33BF52C-2DFD-4B21-923E-3DD19E291046}" type="slidenum">
              <a:rPr lang="es-ES_tradnl"/>
              <a:pPr>
                <a:defRPr/>
              </a:pPr>
              <a:t>‹Nº›</a:t>
            </a:fld>
            <a:endParaRPr lang="es-ES_trad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17" name="Footer Placeholder 16"/>
          <p:cNvSpPr>
            <a:spLocks noGrp="1"/>
          </p:cNvSpPr>
          <p:nvPr>
            <p:ph type="ftr" sz="quarter" idx="11"/>
          </p:nvPr>
        </p:nvSpPr>
        <p:spPr/>
        <p:txBody>
          <a:bodyPr/>
          <a:lstStyle>
            <a:extLst/>
          </a:lstStyle>
          <a:p>
            <a:pPr>
              <a:defRPr/>
            </a:pPr>
            <a:endParaRPr lang="es-ES"/>
          </a:p>
        </p:txBody>
      </p:sp>
      <p:sp>
        <p:nvSpPr>
          <p:cNvPr id="29" name="Slide Number Placeholder 28"/>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5" name="Footer Placeholder 4"/>
          <p:cNvSpPr>
            <a:spLocks noGrp="1"/>
          </p:cNvSpPr>
          <p:nvPr>
            <p:ph type="ftr" sz="quarter" idx="11"/>
          </p:nvPr>
        </p:nvSpPr>
        <p:spPr/>
        <p:txBody>
          <a:bodyPr/>
          <a:lstStyle>
            <a:extLst/>
          </a:lstStyle>
          <a:p>
            <a:pPr>
              <a:defRPr/>
            </a:pPr>
            <a:endParaRPr lang="es-ES"/>
          </a:p>
        </p:txBody>
      </p:sp>
      <p:sp>
        <p:nvSpPr>
          <p:cNvPr id="6" name="Slide Number Placeholder 5"/>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5" name="Footer Placeholder 4"/>
          <p:cNvSpPr>
            <a:spLocks noGrp="1"/>
          </p:cNvSpPr>
          <p:nvPr>
            <p:ph type="ftr" sz="quarter" idx="11"/>
          </p:nvPr>
        </p:nvSpPr>
        <p:spPr/>
        <p:txBody>
          <a:bodyPr/>
          <a:lstStyle>
            <a:extLst/>
          </a:lstStyle>
          <a:p>
            <a:pPr>
              <a:defRPr/>
            </a:pPr>
            <a:endParaRPr lang="es-ES"/>
          </a:p>
        </p:txBody>
      </p:sp>
      <p:sp>
        <p:nvSpPr>
          <p:cNvPr id="6" name="Slide Number Placeholder 5"/>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5" name="Footer Placeholder 4"/>
          <p:cNvSpPr>
            <a:spLocks noGrp="1"/>
          </p:cNvSpPr>
          <p:nvPr>
            <p:ph type="ftr" sz="quarter" idx="11"/>
          </p:nvPr>
        </p:nvSpPr>
        <p:spPr/>
        <p:txBody>
          <a:bodyPr/>
          <a:lstStyle>
            <a:extLst/>
          </a:lstStyle>
          <a:p>
            <a:pPr>
              <a:defRPr/>
            </a:pPr>
            <a:endParaRPr lang="es-ES"/>
          </a:p>
        </p:txBody>
      </p:sp>
      <p:sp>
        <p:nvSpPr>
          <p:cNvPr id="6" name="Slide Number Placeholder 5"/>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5" name="Footer Placeholder 4"/>
          <p:cNvSpPr>
            <a:spLocks noGrp="1"/>
          </p:cNvSpPr>
          <p:nvPr>
            <p:ph type="ftr" sz="quarter" idx="11"/>
          </p:nvPr>
        </p:nvSpPr>
        <p:spPr/>
        <p:txBody>
          <a:bodyPr/>
          <a:lstStyle>
            <a:extLst/>
          </a:lstStyle>
          <a:p>
            <a:pPr>
              <a:defRPr/>
            </a:pPr>
            <a:endParaRPr lang="es-ES"/>
          </a:p>
        </p:txBody>
      </p:sp>
      <p:sp>
        <p:nvSpPr>
          <p:cNvPr id="6" name="Slide Number Placeholder 5"/>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6" name="Footer Placeholder 5"/>
          <p:cNvSpPr>
            <a:spLocks noGrp="1"/>
          </p:cNvSpPr>
          <p:nvPr>
            <p:ph type="ftr" sz="quarter" idx="11"/>
          </p:nvPr>
        </p:nvSpPr>
        <p:spPr/>
        <p:txBody>
          <a:bodyPr/>
          <a:lstStyle>
            <a:extLst/>
          </a:lstStyle>
          <a:p>
            <a:pPr>
              <a:defRPr/>
            </a:pPr>
            <a:endParaRPr lang="es-ES"/>
          </a:p>
        </p:txBody>
      </p:sp>
      <p:sp>
        <p:nvSpPr>
          <p:cNvPr id="7" name="Slide Number Placeholder 6"/>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8" name="Footer Placeholder 7"/>
          <p:cNvSpPr>
            <a:spLocks noGrp="1"/>
          </p:cNvSpPr>
          <p:nvPr>
            <p:ph type="ftr" sz="quarter" idx="11"/>
          </p:nvPr>
        </p:nvSpPr>
        <p:spPr/>
        <p:txBody>
          <a:bodyPr/>
          <a:lstStyle>
            <a:extLst/>
          </a:lstStyle>
          <a:p>
            <a:pPr>
              <a:defRPr/>
            </a:pPr>
            <a:endParaRPr lang="es-ES"/>
          </a:p>
        </p:txBody>
      </p:sp>
      <p:sp>
        <p:nvSpPr>
          <p:cNvPr id="9" name="Slide Number Placeholder 8"/>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4" name="Footer Placeholder 3"/>
          <p:cNvSpPr>
            <a:spLocks noGrp="1"/>
          </p:cNvSpPr>
          <p:nvPr>
            <p:ph type="ftr" sz="quarter" idx="11"/>
          </p:nvPr>
        </p:nvSpPr>
        <p:spPr/>
        <p:txBody>
          <a:bodyPr/>
          <a:lstStyle>
            <a:extLst/>
          </a:lstStyle>
          <a:p>
            <a:pPr>
              <a:defRPr/>
            </a:pPr>
            <a:endParaRPr lang="es-ES"/>
          </a:p>
        </p:txBody>
      </p:sp>
      <p:sp>
        <p:nvSpPr>
          <p:cNvPr id="5" name="Slide Number Placeholder 4"/>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3" name="Footer Placeholder 2"/>
          <p:cNvSpPr>
            <a:spLocks noGrp="1"/>
          </p:cNvSpPr>
          <p:nvPr>
            <p:ph type="ftr" sz="quarter" idx="11"/>
          </p:nvPr>
        </p:nvSpPr>
        <p:spPr/>
        <p:txBody>
          <a:bodyPr/>
          <a:lstStyle>
            <a:extLst/>
          </a:lstStyle>
          <a:p>
            <a:pPr>
              <a:defRPr/>
            </a:pPr>
            <a:endParaRPr lang="es-ES"/>
          </a:p>
        </p:txBody>
      </p:sp>
      <p:sp>
        <p:nvSpPr>
          <p:cNvPr id="4" name="Slide Number Placeholder 3"/>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FD209E6C-37BE-4C3A-8CD0-BE6F47572009}" type="datetimeFigureOut">
              <a:rPr lang="es-ES" smtClean="0"/>
              <a:pPr>
                <a:defRPr/>
              </a:pPr>
              <a:t>20/10/2011</a:t>
            </a:fld>
            <a:endParaRPr lang="es-ES"/>
          </a:p>
        </p:txBody>
      </p:sp>
      <p:sp>
        <p:nvSpPr>
          <p:cNvPr id="6" name="Footer Placeholder 5"/>
          <p:cNvSpPr>
            <a:spLocks noGrp="1"/>
          </p:cNvSpPr>
          <p:nvPr>
            <p:ph type="ftr" sz="quarter" idx="11"/>
          </p:nvPr>
        </p:nvSpPr>
        <p:spPr/>
        <p:txBody>
          <a:bodyPr/>
          <a:lstStyle>
            <a:extLst/>
          </a:lstStyle>
          <a:p>
            <a:pPr>
              <a:defRPr/>
            </a:pPr>
            <a:endParaRPr lang="es-ES"/>
          </a:p>
        </p:txBody>
      </p:sp>
      <p:sp>
        <p:nvSpPr>
          <p:cNvPr id="7" name="Slide Number Placeholder 6"/>
          <p:cNvSpPr>
            <a:spLocks noGrp="1"/>
          </p:cNvSpPr>
          <p:nvPr>
            <p:ph type="sldNum" sz="quarter" idx="12"/>
          </p:nvPr>
        </p:nvSpPr>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pPr>
              <a:defRPr/>
            </a:pPr>
            <a:fld id="{FD209E6C-37BE-4C3A-8CD0-BE6F47572009}" type="datetimeFigureOut">
              <a:rPr lang="es-ES" smtClean="0"/>
              <a:pPr>
                <a:defRPr/>
              </a:pPr>
              <a:t>20/10/2011</a:t>
            </a:fld>
            <a:endParaRPr lang="es-ES"/>
          </a:p>
        </p:txBody>
      </p:sp>
      <p:sp>
        <p:nvSpPr>
          <p:cNvPr id="6" name="Footer Placeholder 5"/>
          <p:cNvSpPr>
            <a:spLocks noGrp="1"/>
          </p:cNvSpPr>
          <p:nvPr>
            <p:ph type="ftr" sz="quarter" idx="11"/>
          </p:nvPr>
        </p:nvSpPr>
        <p:spPr>
          <a:xfrm>
            <a:off x="914400" y="55499"/>
            <a:ext cx="5562600" cy="365125"/>
          </a:xfrm>
        </p:spPr>
        <p:txBody>
          <a:bodyPr/>
          <a:lstStyle>
            <a:extLst/>
          </a:lstStyle>
          <a:p>
            <a:pPr>
              <a:defRPr/>
            </a:pPr>
            <a:endParaRPr lang="es-ES"/>
          </a:p>
        </p:txBody>
      </p:sp>
      <p:sp>
        <p:nvSpPr>
          <p:cNvPr id="7" name="Slide Number Placeholder 6"/>
          <p:cNvSpPr>
            <a:spLocks noGrp="1"/>
          </p:cNvSpPr>
          <p:nvPr>
            <p:ph type="sldNum" sz="quarter" idx="12"/>
          </p:nvPr>
        </p:nvSpPr>
        <p:spPr>
          <a:xfrm>
            <a:off x="8610600" y="55499"/>
            <a:ext cx="457200" cy="365125"/>
          </a:xfrm>
        </p:spPr>
        <p:txBody>
          <a:bodyPr/>
          <a:lstStyle>
            <a:extLst/>
          </a:lstStyle>
          <a:p>
            <a:pPr>
              <a:defRPr/>
            </a:pPr>
            <a:fld id="{2C8E45D0-3F3D-4558-97AE-8018ABD2199D}" type="slidenum">
              <a:rPr lang="es-ES" smtClean="0"/>
              <a:pPr>
                <a:defRPr/>
              </a:pPr>
              <a:t>‹Nº›</a:t>
            </a:fld>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FD209E6C-37BE-4C3A-8CD0-BE6F47572009}" type="datetimeFigureOut">
              <a:rPr lang="es-ES" smtClean="0"/>
              <a:pPr>
                <a:defRPr/>
              </a:pPr>
              <a:t>20/10/2011</a:t>
            </a:fld>
            <a:endParaRPr lang="es-E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s-E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2C8E45D0-3F3D-4558-97AE-8018ABD2199D}" type="slidenum">
              <a:rPr lang="es-ES" smtClean="0"/>
              <a:pPr>
                <a:defRPr/>
              </a:pPr>
              <a:t>‹Nº›</a:t>
            </a:fld>
            <a:endParaRPr lang="es-E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strips dir="rd"/>
  </p:transition>
  <p:timing>
    <p:tnLst>
      <p:par>
        <p:cTn id="1" dur="indefinite" restart="never" nodeType="tmRoot"/>
      </p:par>
    </p:tnLst>
  </p:timing>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2.png"/><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9.bin"/><Relationship Id="rId5" Type="http://schemas.openxmlformats.org/officeDocument/2006/relationships/oleObject" Target="../embeddings/oleObject18.bin"/><Relationship Id="rId10" Type="http://schemas.openxmlformats.org/officeDocument/2006/relationships/oleObject" Target="../embeddings/oleObject23.bin"/><Relationship Id="rId4" Type="http://schemas.openxmlformats.org/officeDocument/2006/relationships/oleObject" Target="../embeddings/oleObject17.bin"/><Relationship Id="rId9" Type="http://schemas.openxmlformats.org/officeDocument/2006/relationships/oleObject" Target="../embeddings/oleObject22.bin"/></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2.png"/><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2" name="Rectangle 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4" name="Rectangle 6"/>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6" name="Rectangle 8"/>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8" name="Rectangle 10"/>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0" name="Rectangle 1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2" name="Rectangle 1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4" name="Rectangle 16"/>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6" name="Rectangle 18"/>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8" name="Rectangle 20"/>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0" name="Rectangle 2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2" name="Rectangle 2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5" name="15 Rectángulo"/>
          <p:cNvSpPr>
            <a:spLocks noChangeArrowheads="1"/>
          </p:cNvSpPr>
          <p:nvPr/>
        </p:nvSpPr>
        <p:spPr bwMode="auto">
          <a:xfrm>
            <a:off x="1547813" y="476250"/>
            <a:ext cx="6119812" cy="1477963"/>
          </a:xfrm>
          <a:prstGeom prst="rect">
            <a:avLst/>
          </a:prstGeom>
          <a:noFill/>
          <a:ln w="9525">
            <a:noFill/>
            <a:miter lim="800000"/>
            <a:headEnd/>
            <a:tailEnd/>
          </a:ln>
        </p:spPr>
        <p:txBody>
          <a:bodyPr>
            <a:spAutoFit/>
          </a:bodyPr>
          <a:lstStyle/>
          <a:p>
            <a:pPr algn="ctr"/>
            <a:r>
              <a:rPr lang="es-VE" b="1" dirty="0">
                <a:solidFill>
                  <a:schemeClr val="bg1"/>
                </a:solidFill>
                <a:latin typeface="Calibri" pitchFamily="34" charset="0"/>
              </a:rPr>
              <a:t>UNIVERSIDAD NACIONAL EXPERIMENTAL POLITÉCNICA</a:t>
            </a:r>
          </a:p>
          <a:p>
            <a:pPr algn="ctr"/>
            <a:r>
              <a:rPr lang="es-VE" b="1" dirty="0">
                <a:solidFill>
                  <a:schemeClr val="bg1"/>
                </a:solidFill>
                <a:latin typeface="Calibri" pitchFamily="34" charset="0"/>
              </a:rPr>
              <a:t>“ANTONIO JOSÉ DE SUCRE”</a:t>
            </a:r>
          </a:p>
          <a:p>
            <a:pPr algn="ctr"/>
            <a:r>
              <a:rPr lang="es-VE" b="1" dirty="0">
                <a:solidFill>
                  <a:schemeClr val="bg1"/>
                </a:solidFill>
                <a:latin typeface="Calibri" pitchFamily="34" charset="0"/>
              </a:rPr>
              <a:t>VICE-RECTORADO “LUIS CABALLERO MEJÍAS”</a:t>
            </a:r>
          </a:p>
          <a:p>
            <a:pPr algn="ctr"/>
            <a:r>
              <a:rPr lang="es-VE" b="1" dirty="0">
                <a:solidFill>
                  <a:schemeClr val="bg1"/>
                </a:solidFill>
                <a:latin typeface="Calibri" pitchFamily="34" charset="0"/>
              </a:rPr>
              <a:t>DIRECCION DE INVESTIGACIÓN Y POSTGRADO</a:t>
            </a:r>
          </a:p>
          <a:p>
            <a:pPr algn="ctr"/>
            <a:r>
              <a:rPr lang="es-VE" b="1" dirty="0">
                <a:solidFill>
                  <a:schemeClr val="bg1"/>
                </a:solidFill>
                <a:latin typeface="Calibri" pitchFamily="34" charset="0"/>
              </a:rPr>
              <a:t>MAESTRIA EN INGENIERIA INDUSTRIAL</a:t>
            </a:r>
          </a:p>
        </p:txBody>
      </p:sp>
      <p:pic>
        <p:nvPicPr>
          <p:cNvPr id="16" name="Picture 2"/>
          <p:cNvPicPr>
            <a:picLocks noChangeAspect="1" noChangeArrowheads="1"/>
          </p:cNvPicPr>
          <p:nvPr/>
        </p:nvPicPr>
        <p:blipFill>
          <a:blip r:embed="rId3" cstate="print"/>
          <a:srcRect/>
          <a:stretch>
            <a:fillRect/>
          </a:stretch>
        </p:blipFill>
        <p:spPr bwMode="auto">
          <a:xfrm>
            <a:off x="7740352" y="548680"/>
            <a:ext cx="1008112" cy="1080120"/>
          </a:xfrm>
          <a:prstGeom prst="rect">
            <a:avLst/>
          </a:prstGeom>
          <a:noFill/>
          <a:ln w="9525">
            <a:noFill/>
            <a:miter lim="800000"/>
            <a:headEnd/>
            <a:tailEnd/>
          </a:ln>
        </p:spPr>
      </p:pic>
      <p:sp>
        <p:nvSpPr>
          <p:cNvPr id="17" name="19 CuadroTexto"/>
          <p:cNvSpPr txBox="1">
            <a:spLocks noChangeArrowheads="1"/>
          </p:cNvSpPr>
          <p:nvPr/>
        </p:nvSpPr>
        <p:spPr bwMode="auto">
          <a:xfrm>
            <a:off x="2843808" y="3142129"/>
            <a:ext cx="3618298" cy="430887"/>
          </a:xfrm>
          <a:prstGeom prst="rect">
            <a:avLst/>
          </a:prstGeom>
          <a:noFill/>
          <a:ln w="9525">
            <a:noFill/>
            <a:miter lim="800000"/>
            <a:headEnd/>
            <a:tailEnd/>
          </a:ln>
        </p:spPr>
        <p:txBody>
          <a:bodyPr wrap="none">
            <a:spAutoFit/>
          </a:bodyPr>
          <a:lstStyle/>
          <a:p>
            <a:pPr algn="ctr"/>
            <a:r>
              <a:rPr lang="en-US" sz="2200" b="1" i="1" dirty="0" smtClean="0">
                <a:solidFill>
                  <a:schemeClr val="bg1"/>
                </a:solidFill>
              </a:rPr>
              <a:t>GR</a:t>
            </a:r>
            <a:r>
              <a:rPr lang="es-VE" sz="2200" b="1" i="1" dirty="0" smtClean="0">
                <a:solidFill>
                  <a:schemeClr val="bg1"/>
                </a:solidFill>
              </a:rPr>
              <a:t>ÁFICOS DE CONTROL</a:t>
            </a:r>
            <a:endParaRPr lang="es-VE" sz="2200" b="1" i="1" dirty="0">
              <a:solidFill>
                <a:schemeClr val="bg1"/>
              </a:solidFill>
            </a:endParaRPr>
          </a:p>
        </p:txBody>
      </p:sp>
      <p:sp>
        <p:nvSpPr>
          <p:cNvPr id="18" name="21 CuadroTexto"/>
          <p:cNvSpPr txBox="1">
            <a:spLocks noChangeArrowheads="1"/>
          </p:cNvSpPr>
          <p:nvPr/>
        </p:nvSpPr>
        <p:spPr bwMode="auto">
          <a:xfrm>
            <a:off x="6371258" y="5157192"/>
            <a:ext cx="2160591" cy="1015663"/>
          </a:xfrm>
          <a:prstGeom prst="rect">
            <a:avLst/>
          </a:prstGeom>
          <a:noFill/>
          <a:ln w="9525">
            <a:noFill/>
            <a:miter lim="800000"/>
            <a:headEnd/>
            <a:tailEnd/>
          </a:ln>
        </p:spPr>
        <p:txBody>
          <a:bodyPr wrap="none">
            <a:spAutoFit/>
          </a:bodyPr>
          <a:lstStyle/>
          <a:p>
            <a:r>
              <a:rPr lang="en-US" sz="2000" i="1" dirty="0" err="1">
                <a:solidFill>
                  <a:schemeClr val="bg1"/>
                </a:solidFill>
                <a:latin typeface="Calibri" pitchFamily="34" charset="0"/>
              </a:rPr>
              <a:t>Realizado</a:t>
            </a:r>
            <a:r>
              <a:rPr lang="en-US" sz="2000" i="1" dirty="0">
                <a:solidFill>
                  <a:schemeClr val="bg1"/>
                </a:solidFill>
                <a:latin typeface="Calibri" pitchFamily="34" charset="0"/>
              </a:rPr>
              <a:t> </a:t>
            </a:r>
            <a:r>
              <a:rPr lang="en-US" sz="2000" i="1" dirty="0" err="1">
                <a:solidFill>
                  <a:schemeClr val="bg1"/>
                </a:solidFill>
                <a:latin typeface="Calibri" pitchFamily="34" charset="0"/>
              </a:rPr>
              <a:t>por</a:t>
            </a:r>
            <a:r>
              <a:rPr lang="en-US" sz="2000" i="1" dirty="0">
                <a:solidFill>
                  <a:schemeClr val="bg1"/>
                </a:solidFill>
                <a:latin typeface="Calibri" pitchFamily="34" charset="0"/>
              </a:rPr>
              <a:t>:</a:t>
            </a:r>
          </a:p>
          <a:p>
            <a:r>
              <a:rPr lang="en-US" sz="2000" i="1" dirty="0" smtClean="0">
                <a:solidFill>
                  <a:schemeClr val="bg1"/>
                </a:solidFill>
                <a:latin typeface="Calibri" pitchFamily="34" charset="0"/>
              </a:rPr>
              <a:t>Carlos </a:t>
            </a:r>
            <a:r>
              <a:rPr lang="en-US" sz="2000" i="1" dirty="0">
                <a:solidFill>
                  <a:schemeClr val="bg1"/>
                </a:solidFill>
                <a:latin typeface="Calibri" pitchFamily="34" charset="0"/>
              </a:rPr>
              <a:t>D. Delvalle </a:t>
            </a:r>
            <a:r>
              <a:rPr lang="en-US" sz="2000" i="1" dirty="0" smtClean="0">
                <a:solidFill>
                  <a:schemeClr val="bg1"/>
                </a:solidFill>
                <a:latin typeface="Calibri" pitchFamily="34" charset="0"/>
              </a:rPr>
              <a:t>Z</a:t>
            </a:r>
          </a:p>
          <a:p>
            <a:r>
              <a:rPr lang="es-VE" sz="2000" i="1" dirty="0" err="1" smtClean="0">
                <a:solidFill>
                  <a:schemeClr val="bg1"/>
                </a:solidFill>
                <a:latin typeface="Calibri" pitchFamily="34" charset="0"/>
              </a:rPr>
              <a:t>Gledys</a:t>
            </a:r>
            <a:r>
              <a:rPr lang="es-VE" sz="2000" i="1" dirty="0" smtClean="0">
                <a:solidFill>
                  <a:schemeClr val="bg1"/>
                </a:solidFill>
                <a:latin typeface="Calibri" pitchFamily="34" charset="0"/>
              </a:rPr>
              <a:t> González</a:t>
            </a:r>
            <a:endParaRPr lang="en-US" sz="2000" i="1" dirty="0">
              <a:solidFill>
                <a:schemeClr val="bg1"/>
              </a:solidFill>
              <a:latin typeface="Calibri" pitchFamily="34" charset="0"/>
            </a:endParaRPr>
          </a:p>
        </p:txBody>
      </p:sp>
      <p:sp>
        <p:nvSpPr>
          <p:cNvPr id="19" name="21 CuadroTexto"/>
          <p:cNvSpPr txBox="1">
            <a:spLocks noChangeArrowheads="1"/>
          </p:cNvSpPr>
          <p:nvPr/>
        </p:nvSpPr>
        <p:spPr bwMode="auto">
          <a:xfrm>
            <a:off x="1043608" y="5157192"/>
            <a:ext cx="1846980" cy="707886"/>
          </a:xfrm>
          <a:prstGeom prst="rect">
            <a:avLst/>
          </a:prstGeom>
          <a:noFill/>
          <a:ln w="9525">
            <a:noFill/>
            <a:miter lim="800000"/>
            <a:headEnd/>
            <a:tailEnd/>
          </a:ln>
        </p:spPr>
        <p:txBody>
          <a:bodyPr wrap="none">
            <a:spAutoFit/>
          </a:bodyPr>
          <a:lstStyle/>
          <a:p>
            <a:r>
              <a:rPr lang="en-US" sz="2000" i="1" dirty="0" err="1" smtClean="0">
                <a:solidFill>
                  <a:schemeClr val="bg1"/>
                </a:solidFill>
                <a:latin typeface="Calibri" pitchFamily="34" charset="0"/>
              </a:rPr>
              <a:t>Profesor</a:t>
            </a:r>
            <a:r>
              <a:rPr lang="en-US" sz="2000" i="1" dirty="0" smtClean="0">
                <a:solidFill>
                  <a:schemeClr val="bg1"/>
                </a:solidFill>
                <a:latin typeface="Calibri" pitchFamily="34" charset="0"/>
              </a:rPr>
              <a:t>: </a:t>
            </a:r>
          </a:p>
          <a:p>
            <a:r>
              <a:rPr lang="es-VE" sz="2000" i="1" dirty="0" smtClean="0">
                <a:solidFill>
                  <a:schemeClr val="bg1"/>
                </a:solidFill>
                <a:latin typeface="Calibri" pitchFamily="34" charset="0"/>
              </a:rPr>
              <a:t>Armando Coello</a:t>
            </a:r>
            <a:endParaRPr lang="en-US" sz="2000" i="1" dirty="0">
              <a:solidFill>
                <a:schemeClr val="bg1"/>
              </a:solidFill>
              <a:latin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59632" y="404664"/>
            <a:ext cx="7128792" cy="369332"/>
          </a:xfrm>
          <a:prstGeom prst="rect">
            <a:avLst/>
          </a:prstGeom>
          <a:noFill/>
        </p:spPr>
        <p:txBody>
          <a:bodyPr wrap="square" rtlCol="0">
            <a:spAutoFit/>
          </a:bodyPr>
          <a:lstStyle/>
          <a:p>
            <a:r>
              <a:rPr lang="es-VE" b="1" i="1" dirty="0" smtClean="0">
                <a:solidFill>
                  <a:schemeClr val="bg1"/>
                </a:solidFill>
              </a:rPr>
              <a:t>CONSTRUCCIÓN  DE GRÁFICO X- R</a:t>
            </a:r>
            <a:endParaRPr lang="en-US" b="1" i="1" dirty="0">
              <a:solidFill>
                <a:schemeClr val="bg1"/>
              </a:solidFill>
            </a:endParaRPr>
          </a:p>
        </p:txBody>
      </p:sp>
      <p:sp>
        <p:nvSpPr>
          <p:cNvPr id="6" name="45 Proceso alternativo"/>
          <p:cNvSpPr/>
          <p:nvPr/>
        </p:nvSpPr>
        <p:spPr>
          <a:xfrm>
            <a:off x="122829" y="980728"/>
            <a:ext cx="2483893" cy="1043892"/>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4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endParaRPr>
          </a:p>
        </p:txBody>
      </p:sp>
      <p:sp>
        <p:nvSpPr>
          <p:cNvPr id="7" name="TextBox 6"/>
          <p:cNvSpPr txBox="1"/>
          <p:nvPr/>
        </p:nvSpPr>
        <p:spPr>
          <a:xfrm>
            <a:off x="81882" y="1051835"/>
            <a:ext cx="2538484" cy="1015663"/>
          </a:xfrm>
          <a:prstGeom prst="rect">
            <a:avLst/>
          </a:prstGeom>
          <a:noFill/>
        </p:spPr>
        <p:txBody>
          <a:bodyPr wrap="square" rtlCol="0">
            <a:spAutoFit/>
          </a:bodyPr>
          <a:lstStyle/>
          <a:p>
            <a:pPr algn="ctr"/>
            <a:r>
              <a:rPr lang="es-ES" sz="1500" b="1" i="1" dirty="0" smtClean="0">
                <a:latin typeface="Calibri" pitchFamily="34" charset="0"/>
                <a:cs typeface="Calibri" pitchFamily="34" charset="0"/>
              </a:rPr>
              <a:t>Recoja los datos, o sea controle el proceso a intervalos regulares y anote los datos de cada subgrupo.</a:t>
            </a:r>
            <a:endParaRPr lang="es-VE" sz="1500" b="1" i="1" dirty="0" smtClean="0">
              <a:solidFill>
                <a:schemeClr val="bg1"/>
              </a:solidFill>
              <a:latin typeface="Calibri" pitchFamily="34" charset="0"/>
              <a:cs typeface="Calibri" pitchFamily="34" charset="0"/>
            </a:endParaRPr>
          </a:p>
        </p:txBody>
      </p:sp>
      <p:sp>
        <p:nvSpPr>
          <p:cNvPr id="8" name="10 Flecha abajo"/>
          <p:cNvSpPr/>
          <p:nvPr/>
        </p:nvSpPr>
        <p:spPr>
          <a:xfrm rot="16200000">
            <a:off x="2844412" y="1095223"/>
            <a:ext cx="177063" cy="54856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grpSp>
        <p:nvGrpSpPr>
          <p:cNvPr id="9" name="Group 8"/>
          <p:cNvGrpSpPr/>
          <p:nvPr/>
        </p:nvGrpSpPr>
        <p:grpSpPr>
          <a:xfrm>
            <a:off x="6457661" y="1010312"/>
            <a:ext cx="2538484" cy="696036"/>
            <a:chOff x="6457661" y="1694612"/>
            <a:chExt cx="2538484" cy="696036"/>
          </a:xfrm>
        </p:grpSpPr>
        <p:sp>
          <p:nvSpPr>
            <p:cNvPr id="10" name="45 Proceso alternativo"/>
            <p:cNvSpPr/>
            <p:nvPr/>
          </p:nvSpPr>
          <p:spPr>
            <a:xfrm>
              <a:off x="6471312" y="1694612"/>
              <a:ext cx="2483893" cy="696036"/>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500" b="1" i="1" u="none" strike="noStrike" kern="0" cap="none" spc="0" normalizeH="0" baseline="0" noProof="0" dirty="0" smtClean="0">
                <a:ln>
                  <a:noFill/>
                </a:ln>
                <a:solidFill>
                  <a:sysClr val="window" lastClr="FFFFFF"/>
                </a:solidFill>
                <a:effectLst/>
                <a:uLnTx/>
                <a:uFillTx/>
                <a:latin typeface="Calibri" pitchFamily="34" charset="0"/>
                <a:cs typeface="Calibri" pitchFamily="34" charset="0"/>
              </a:endParaRPr>
            </a:p>
          </p:txBody>
        </p:sp>
        <p:sp>
          <p:nvSpPr>
            <p:cNvPr id="11" name="TextBox 10"/>
            <p:cNvSpPr txBox="1"/>
            <p:nvPr/>
          </p:nvSpPr>
          <p:spPr>
            <a:xfrm>
              <a:off x="6457661" y="1765719"/>
              <a:ext cx="2538484" cy="553998"/>
            </a:xfrm>
            <a:prstGeom prst="rect">
              <a:avLst/>
            </a:prstGeom>
            <a:noFill/>
          </p:spPr>
          <p:txBody>
            <a:bodyPr wrap="square" rtlCol="0">
              <a:spAutoFit/>
            </a:bodyPr>
            <a:lstStyle/>
            <a:p>
              <a:pPr algn="ctr"/>
              <a:r>
                <a:rPr lang="es-ES" sz="1500" b="1" i="1" dirty="0" smtClean="0">
                  <a:latin typeface="Calibri" pitchFamily="34" charset="0"/>
                  <a:cs typeface="Calibri" pitchFamily="34" charset="0"/>
                </a:rPr>
                <a:t>Calcule el promedio de los promedios</a:t>
              </a:r>
              <a:endParaRPr lang="es-VE" sz="1500" b="1" i="1" dirty="0" smtClean="0">
                <a:solidFill>
                  <a:schemeClr val="bg1"/>
                </a:solidFill>
                <a:latin typeface="Calibri" pitchFamily="34" charset="0"/>
                <a:cs typeface="Calibri" pitchFamily="34" charset="0"/>
              </a:endParaRPr>
            </a:p>
          </p:txBody>
        </p:sp>
      </p:grpSp>
      <p:grpSp>
        <p:nvGrpSpPr>
          <p:cNvPr id="12" name="Group 11"/>
          <p:cNvGrpSpPr/>
          <p:nvPr/>
        </p:nvGrpSpPr>
        <p:grpSpPr>
          <a:xfrm>
            <a:off x="3287221" y="1021671"/>
            <a:ext cx="2513104" cy="664480"/>
            <a:chOff x="3287221" y="1705971"/>
            <a:chExt cx="2513104" cy="664480"/>
          </a:xfrm>
        </p:grpSpPr>
        <p:sp>
          <p:nvSpPr>
            <p:cNvPr id="13" name="45 Proceso alternativo"/>
            <p:cNvSpPr/>
            <p:nvPr/>
          </p:nvSpPr>
          <p:spPr>
            <a:xfrm>
              <a:off x="3287221" y="1705971"/>
              <a:ext cx="2513104" cy="664480"/>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s-VE" sz="1500" b="1" kern="0" dirty="0" smtClean="0">
                <a:solidFill>
                  <a:sysClr val="window" lastClr="FFFFFF"/>
                </a:solidFill>
                <a:latin typeface="Arial" pitchFamily="34" charset="0"/>
                <a:ea typeface="+mn-ea"/>
                <a:cs typeface="Arial" pitchFamily="34" charset="0"/>
              </a:endParaRPr>
            </a:p>
          </p:txBody>
        </p:sp>
        <p:sp>
          <p:nvSpPr>
            <p:cNvPr id="14" name="TextBox 24"/>
            <p:cNvSpPr txBox="1"/>
            <p:nvPr/>
          </p:nvSpPr>
          <p:spPr>
            <a:xfrm>
              <a:off x="3345609" y="1763682"/>
              <a:ext cx="2427448" cy="553998"/>
            </a:xfrm>
            <a:prstGeom prst="rect">
              <a:avLst/>
            </a:prstGeom>
            <a:noFill/>
          </p:spPr>
          <p:txBody>
            <a:bodyPr wrap="square" rtlCol="0">
              <a:spAutoFit/>
            </a:bodyPr>
            <a:lstStyle/>
            <a:p>
              <a:pPr algn="ctr"/>
              <a:r>
                <a:rPr lang="es-ES" sz="1500" b="1" i="1" dirty="0" smtClean="0">
                  <a:latin typeface="Calibri" pitchFamily="34" charset="0"/>
                  <a:cs typeface="Calibri" pitchFamily="34" charset="0"/>
                </a:rPr>
                <a:t>Calcule los promedios para cada subgrupo</a:t>
              </a:r>
              <a:endParaRPr lang="en-US" sz="1500" b="1" i="1" dirty="0">
                <a:solidFill>
                  <a:schemeClr val="bg1"/>
                </a:solidFill>
                <a:latin typeface="Calibri" pitchFamily="34" charset="0"/>
                <a:cs typeface="Calibri" pitchFamily="34" charset="0"/>
              </a:endParaRPr>
            </a:p>
          </p:txBody>
        </p:sp>
      </p:grpSp>
      <p:grpSp>
        <p:nvGrpSpPr>
          <p:cNvPr id="15" name="29 Grupo"/>
          <p:cNvGrpSpPr/>
          <p:nvPr/>
        </p:nvGrpSpPr>
        <p:grpSpPr>
          <a:xfrm>
            <a:off x="6487231" y="2433660"/>
            <a:ext cx="2538484" cy="1211364"/>
            <a:chOff x="6487231" y="3117960"/>
            <a:chExt cx="2538484" cy="1015663"/>
          </a:xfrm>
        </p:grpSpPr>
        <p:sp>
          <p:nvSpPr>
            <p:cNvPr id="16" name="45 Proceso alternativo"/>
            <p:cNvSpPr/>
            <p:nvPr/>
          </p:nvSpPr>
          <p:spPr>
            <a:xfrm>
              <a:off x="6500882" y="3198159"/>
              <a:ext cx="2483893" cy="806282"/>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500" b="1" i="1" u="none" strike="noStrike" kern="0" cap="none" spc="0" normalizeH="0" baseline="0" noProof="0" dirty="0" smtClean="0">
                <a:ln>
                  <a:noFill/>
                </a:ln>
                <a:solidFill>
                  <a:sysClr val="window" lastClr="FFFFFF"/>
                </a:solidFill>
                <a:effectLst/>
                <a:uLnTx/>
                <a:uFillTx/>
                <a:latin typeface="Calibri" pitchFamily="34" charset="0"/>
                <a:cs typeface="Calibri" pitchFamily="34" charset="0"/>
              </a:endParaRPr>
            </a:p>
          </p:txBody>
        </p:sp>
        <p:sp>
          <p:nvSpPr>
            <p:cNvPr id="17" name="TextBox 16"/>
            <p:cNvSpPr txBox="1"/>
            <p:nvPr/>
          </p:nvSpPr>
          <p:spPr>
            <a:xfrm>
              <a:off x="6487231" y="3117960"/>
              <a:ext cx="2538484" cy="1015663"/>
            </a:xfrm>
            <a:prstGeom prst="rect">
              <a:avLst/>
            </a:prstGeom>
            <a:noFill/>
          </p:spPr>
          <p:txBody>
            <a:bodyPr wrap="square" rtlCol="0">
              <a:spAutoFit/>
            </a:bodyPr>
            <a:lstStyle/>
            <a:p>
              <a:pPr algn="ctr"/>
              <a:r>
                <a:rPr lang="es-ES" sz="1500" b="1" i="1" dirty="0" smtClean="0">
                  <a:latin typeface="Calibri" pitchFamily="34" charset="0"/>
                  <a:cs typeface="Calibri" pitchFamily="34" charset="0"/>
                </a:rPr>
                <a:t>Calcule R cada subgrupo. ( El Rango R es la diferencia entre el mayor  y el menor valor de cada subgrupo)</a:t>
              </a:r>
              <a:endParaRPr lang="es-VE" sz="1500" b="1" i="1" dirty="0" smtClean="0">
                <a:solidFill>
                  <a:schemeClr val="bg1"/>
                </a:solidFill>
                <a:latin typeface="Calibri" pitchFamily="34" charset="0"/>
                <a:cs typeface="Calibri" pitchFamily="34" charset="0"/>
              </a:endParaRPr>
            </a:p>
          </p:txBody>
        </p:sp>
      </p:grpSp>
      <p:grpSp>
        <p:nvGrpSpPr>
          <p:cNvPr id="18" name="Group 17"/>
          <p:cNvGrpSpPr/>
          <p:nvPr/>
        </p:nvGrpSpPr>
        <p:grpSpPr>
          <a:xfrm>
            <a:off x="6444208" y="4221088"/>
            <a:ext cx="2513104" cy="664480"/>
            <a:chOff x="6444208" y="4668898"/>
            <a:chExt cx="2513104" cy="664480"/>
          </a:xfrm>
        </p:grpSpPr>
        <p:sp>
          <p:nvSpPr>
            <p:cNvPr id="19" name="45 Proceso alternativo"/>
            <p:cNvSpPr/>
            <p:nvPr/>
          </p:nvSpPr>
          <p:spPr>
            <a:xfrm>
              <a:off x="6444208" y="4668898"/>
              <a:ext cx="2513104" cy="664480"/>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s-VE" sz="2000" b="1" kern="0" dirty="0" smtClean="0">
                <a:solidFill>
                  <a:sysClr val="window" lastClr="FFFFFF"/>
                </a:solidFill>
                <a:latin typeface="Arial" pitchFamily="34" charset="0"/>
                <a:ea typeface="+mn-ea"/>
                <a:cs typeface="Arial" pitchFamily="34" charset="0"/>
              </a:endParaRPr>
            </a:p>
          </p:txBody>
        </p:sp>
        <p:sp>
          <p:nvSpPr>
            <p:cNvPr id="20" name="TextBox 24"/>
            <p:cNvSpPr txBox="1"/>
            <p:nvPr/>
          </p:nvSpPr>
          <p:spPr>
            <a:xfrm>
              <a:off x="6444208" y="4851529"/>
              <a:ext cx="2427448" cy="307777"/>
            </a:xfrm>
            <a:prstGeom prst="rect">
              <a:avLst/>
            </a:prstGeom>
            <a:noFill/>
          </p:spPr>
          <p:txBody>
            <a:bodyPr wrap="square" rtlCol="0">
              <a:spAutoFit/>
            </a:bodyPr>
            <a:lstStyle/>
            <a:p>
              <a:pPr algn="ctr"/>
              <a:r>
                <a:rPr lang="es-ES" sz="1400" b="1" i="1" dirty="0" smtClean="0"/>
                <a:t>Calcule el promedio de R</a:t>
              </a:r>
              <a:endParaRPr lang="en-US" sz="1400" b="1" i="1" dirty="0">
                <a:solidFill>
                  <a:schemeClr val="bg1"/>
                </a:solidFill>
              </a:endParaRPr>
            </a:p>
          </p:txBody>
        </p:sp>
      </p:grpSp>
      <p:sp>
        <p:nvSpPr>
          <p:cNvPr id="21" name="10 Flecha abajo"/>
          <p:cNvSpPr/>
          <p:nvPr/>
        </p:nvSpPr>
        <p:spPr>
          <a:xfrm rot="16200000">
            <a:off x="6040316" y="1097495"/>
            <a:ext cx="177063" cy="54856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22" name="10 Flecha abajo"/>
          <p:cNvSpPr/>
          <p:nvPr/>
        </p:nvSpPr>
        <p:spPr>
          <a:xfrm>
            <a:off x="7668775" y="1861952"/>
            <a:ext cx="178694" cy="54856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23" name="10 Flecha abajo"/>
          <p:cNvSpPr/>
          <p:nvPr/>
        </p:nvSpPr>
        <p:spPr>
          <a:xfrm>
            <a:off x="7684695" y="3574698"/>
            <a:ext cx="178694" cy="54856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grpSp>
        <p:nvGrpSpPr>
          <p:cNvPr id="27" name="29 Grupo"/>
          <p:cNvGrpSpPr/>
          <p:nvPr/>
        </p:nvGrpSpPr>
        <p:grpSpPr>
          <a:xfrm>
            <a:off x="6484364" y="5795452"/>
            <a:ext cx="2538484" cy="806282"/>
            <a:chOff x="6487231" y="3198159"/>
            <a:chExt cx="2538484" cy="806282"/>
          </a:xfrm>
        </p:grpSpPr>
        <p:sp>
          <p:nvSpPr>
            <p:cNvPr id="28" name="45 Proceso alternativo"/>
            <p:cNvSpPr/>
            <p:nvPr/>
          </p:nvSpPr>
          <p:spPr>
            <a:xfrm>
              <a:off x="6500882" y="3198159"/>
              <a:ext cx="2483893" cy="806282"/>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4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endParaRPr>
            </a:p>
          </p:txBody>
        </p:sp>
        <p:sp>
          <p:nvSpPr>
            <p:cNvPr id="29" name="TextBox 28"/>
            <p:cNvSpPr txBox="1"/>
            <p:nvPr/>
          </p:nvSpPr>
          <p:spPr>
            <a:xfrm>
              <a:off x="6487231" y="3332823"/>
              <a:ext cx="2538484" cy="553998"/>
            </a:xfrm>
            <a:prstGeom prst="rect">
              <a:avLst/>
            </a:prstGeom>
            <a:noFill/>
          </p:spPr>
          <p:txBody>
            <a:bodyPr wrap="square" rtlCol="0">
              <a:spAutoFit/>
            </a:bodyPr>
            <a:lstStyle/>
            <a:p>
              <a:pPr algn="ctr"/>
              <a:r>
                <a:rPr lang="es-ES" sz="1500" b="1" i="1" dirty="0" smtClean="0">
                  <a:latin typeface="Calibri" pitchFamily="34" charset="0"/>
                  <a:cs typeface="Calibri" pitchFamily="34" charset="0"/>
                </a:rPr>
                <a:t>Calcule las líneas de control, usando las fórmulas provistas</a:t>
              </a:r>
              <a:endParaRPr lang="es-VE" sz="1500" b="1" i="1" dirty="0" smtClean="0">
                <a:solidFill>
                  <a:schemeClr val="bg1"/>
                </a:solidFill>
                <a:latin typeface="Calibri" pitchFamily="34" charset="0"/>
                <a:cs typeface="Calibri" pitchFamily="34" charset="0"/>
              </a:endParaRPr>
            </a:p>
          </p:txBody>
        </p:sp>
      </p:grpSp>
      <p:sp>
        <p:nvSpPr>
          <p:cNvPr id="30" name="10 Flecha abajo"/>
          <p:cNvSpPr/>
          <p:nvPr/>
        </p:nvSpPr>
        <p:spPr>
          <a:xfrm>
            <a:off x="7668344" y="5040673"/>
            <a:ext cx="178694" cy="54856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32" name="10 Flecha abajo"/>
          <p:cNvSpPr/>
          <p:nvPr/>
        </p:nvSpPr>
        <p:spPr>
          <a:xfrm rot="5400000">
            <a:off x="5896445" y="5848971"/>
            <a:ext cx="203934" cy="54856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grpSp>
        <p:nvGrpSpPr>
          <p:cNvPr id="33" name="Group 32"/>
          <p:cNvGrpSpPr/>
          <p:nvPr/>
        </p:nvGrpSpPr>
        <p:grpSpPr>
          <a:xfrm>
            <a:off x="2726479" y="5517232"/>
            <a:ext cx="2925641" cy="1224136"/>
            <a:chOff x="2874684" y="1705971"/>
            <a:chExt cx="2925641" cy="1296144"/>
          </a:xfrm>
        </p:grpSpPr>
        <p:sp>
          <p:nvSpPr>
            <p:cNvPr id="34" name="45 Proceso alternativo"/>
            <p:cNvSpPr/>
            <p:nvPr/>
          </p:nvSpPr>
          <p:spPr>
            <a:xfrm>
              <a:off x="2874684" y="1705971"/>
              <a:ext cx="2925641" cy="1296144"/>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lang="es-VE" sz="1500" b="1" i="1" kern="0" dirty="0" smtClean="0">
                <a:solidFill>
                  <a:sysClr val="window" lastClr="FFFFFF"/>
                </a:solidFill>
                <a:latin typeface="Calibri" pitchFamily="34" charset="0"/>
                <a:cs typeface="Calibri" pitchFamily="34" charset="0"/>
              </a:endParaRPr>
            </a:p>
          </p:txBody>
        </p:sp>
        <p:sp>
          <p:nvSpPr>
            <p:cNvPr id="35" name="TextBox 24"/>
            <p:cNvSpPr txBox="1"/>
            <p:nvPr/>
          </p:nvSpPr>
          <p:spPr>
            <a:xfrm>
              <a:off x="2874684" y="1763682"/>
              <a:ext cx="2898373" cy="1075408"/>
            </a:xfrm>
            <a:prstGeom prst="rect">
              <a:avLst/>
            </a:prstGeom>
            <a:noFill/>
          </p:spPr>
          <p:txBody>
            <a:bodyPr wrap="square" rtlCol="0">
              <a:spAutoFit/>
            </a:bodyPr>
            <a:lstStyle/>
            <a:p>
              <a:pPr algn="just"/>
              <a:r>
                <a:rPr lang="es-ES" sz="1500" b="1" i="1" dirty="0" smtClean="0">
                  <a:latin typeface="Calibri" pitchFamily="34" charset="0"/>
                  <a:cs typeface="Calibri" pitchFamily="34" charset="0"/>
                </a:rPr>
                <a:t>Localice los puntos en el gráfico y determine si hay puntos que salgan de los líneas de control, ya sea por exactitud o por precisión.</a:t>
              </a:r>
              <a:endParaRPr lang="en-US" sz="1500" b="1" i="1" dirty="0">
                <a:solidFill>
                  <a:schemeClr val="bg1"/>
                </a:solidFill>
                <a:latin typeface="Calibri" pitchFamily="34" charset="0"/>
                <a:cs typeface="Calibri" pitchFamily="34" charset="0"/>
              </a:endParaRPr>
            </a:p>
          </p:txBody>
        </p:sp>
      </p:grpSp>
      <p:pic>
        <p:nvPicPr>
          <p:cNvPr id="36" name="Imagen 1" descr="Por que.bmp"/>
          <p:cNvPicPr>
            <a:picLocks noChangeAspect="1" noChangeArrowheads="1"/>
          </p:cNvPicPr>
          <p:nvPr/>
        </p:nvPicPr>
        <p:blipFill>
          <a:blip r:embed="rId3" cstate="print"/>
          <a:srcRect/>
          <a:stretch>
            <a:fillRect/>
          </a:stretch>
        </p:blipFill>
        <p:spPr bwMode="auto">
          <a:xfrm>
            <a:off x="3131841" y="2276872"/>
            <a:ext cx="2592288" cy="2664296"/>
          </a:xfrm>
          <a:prstGeom prst="rect">
            <a:avLst/>
          </a:prstGeom>
          <a:noFill/>
          <a:ln w="9525">
            <a:noFill/>
            <a:miter lim="800000"/>
            <a:headEnd/>
            <a:tailEnd/>
          </a:ln>
        </p:spPr>
      </p:pic>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1"/>
          <p:cNvSpPr>
            <a:spLocks noChangeArrowheads="1"/>
          </p:cNvSpPr>
          <p:nvPr/>
        </p:nvSpPr>
        <p:spPr bwMode="auto">
          <a:xfrm>
            <a:off x="1259632" y="1075958"/>
            <a:ext cx="7345832"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A continuación se provee de una serie de datos que hipotéticamente  fueron extraídos de un proceso que funciona de acuerdo a una distribución normal.</a:t>
            </a:r>
            <a:endParaRPr kumimoji="0" lang="es-ES" b="0" i="0"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El tamaño del subgrupo será para éste caso de 5 unidades. Este tamaño puede variar de 3 a 10 unidades y la elección del tamaño será una decisión económica, si tengo tiempo y gente para hacerlo, cuanto más grande pueda extraer la muestra, mejor será el control. El mismo criterio vale para la frecuencia, cuanto menos tiempo tarde en realizar otro control, mejor será. Si por limitaciones de disponibilidad de gente, tenemos que elegir entre hacer subgrupos más grandes o extraer subgrupos más frecuentemente, es mejor esto último.</a:t>
            </a:r>
            <a:endParaRPr kumimoji="0" lang="es-ES" b="0" i="0"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Normalmente, para este tipo de estudios, no deben extraerse menos de 20 subgrupos, ojalá, 25. Pero para no hacer largo nuestro estudio, solo procesaremos 10 muestras de 5 unidades cada una.</a:t>
            </a:r>
            <a:endParaRPr kumimoji="0" lang="es-ES" b="0" i="0"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Supondremos que la dimensión esta expresada en gramos</a:t>
            </a:r>
            <a:endParaRPr kumimoji="0" lang="es-ES" b="0" i="0"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A partir de ahora llamaremos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muestras</a:t>
            </a: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 los subgrupos de 5 unidades, si bien se sobreentiende que el total de unidades que se extraiga en el día será la verdadera muestra de nuestra producción. </a:t>
            </a:r>
            <a:endParaRPr kumimoji="0" lang="es-ES" b="0" i="0" u="none" strike="noStrike" cap="none" normalizeH="0" baseline="0" dirty="0" smtClean="0">
              <a:ln>
                <a:noFill/>
              </a:ln>
              <a:solidFill>
                <a:schemeClr val="tx2">
                  <a:lumMod val="25000"/>
                </a:schemeClr>
              </a:solidFill>
              <a:effectLst/>
              <a:latin typeface="Calibri" pitchFamily="34" charset="0"/>
            </a:endParaRPr>
          </a:p>
        </p:txBody>
      </p:sp>
      <p:sp>
        <p:nvSpPr>
          <p:cNvPr id="12" name="TextBox 11"/>
          <p:cNvSpPr txBox="1"/>
          <p:nvPr/>
        </p:nvSpPr>
        <p:spPr>
          <a:xfrm>
            <a:off x="1259632" y="404664"/>
            <a:ext cx="7128792" cy="369332"/>
          </a:xfrm>
          <a:prstGeom prst="rect">
            <a:avLst/>
          </a:prstGeom>
          <a:noFill/>
        </p:spPr>
        <p:txBody>
          <a:bodyPr wrap="square" rtlCol="0">
            <a:spAutoFit/>
          </a:bodyPr>
          <a:lstStyle/>
          <a:p>
            <a:r>
              <a:rPr lang="es-VE" b="1" i="1" dirty="0" smtClean="0">
                <a:solidFill>
                  <a:schemeClr val="bg1"/>
                </a:solidFill>
              </a:rPr>
              <a:t>EJERCICIO DE APLICACIÓN GRÁFICO X- R</a:t>
            </a:r>
            <a:endParaRPr lang="en-US" b="1"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p:cNvGraphicFramePr>
            <a:graphicFrameLocks noGrp="1"/>
          </p:cNvGraphicFramePr>
          <p:nvPr/>
        </p:nvGraphicFramePr>
        <p:xfrm>
          <a:off x="1331642" y="1397000"/>
          <a:ext cx="7200798" cy="3337560"/>
        </p:xfrm>
        <a:graphic>
          <a:graphicData uri="http://schemas.openxmlformats.org/drawingml/2006/table">
            <a:tbl>
              <a:tblPr firstRow="1" bandRow="1">
                <a:tableStyleId>{5C22544A-7EE6-4342-B048-85BDC9FD1C3A}</a:tableStyleId>
              </a:tblPr>
              <a:tblGrid>
                <a:gridCol w="654618"/>
                <a:gridCol w="654618"/>
                <a:gridCol w="654618"/>
                <a:gridCol w="654618"/>
                <a:gridCol w="654618"/>
                <a:gridCol w="654618"/>
                <a:gridCol w="654618"/>
                <a:gridCol w="654618"/>
                <a:gridCol w="654618"/>
                <a:gridCol w="654618"/>
                <a:gridCol w="654618"/>
              </a:tblGrid>
              <a:tr h="370840">
                <a:tc>
                  <a:txBody>
                    <a:bodyPr/>
                    <a:lstStyle/>
                    <a:p>
                      <a:pPr marL="0" marR="0" algn="ctr">
                        <a:spcBef>
                          <a:spcPts val="0"/>
                        </a:spcBef>
                        <a:spcAft>
                          <a:spcPts val="0"/>
                        </a:spcAft>
                      </a:pPr>
                      <a:r>
                        <a:rPr lang="es-ES" sz="1500" b="1" i="1" dirty="0" smtClean="0">
                          <a:latin typeface="Arial"/>
                          <a:ea typeface="Times New Roman"/>
                          <a:cs typeface="Times New Roman"/>
                        </a:rPr>
                        <a:t>Hora</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dirty="0">
                          <a:latin typeface="Arial"/>
                          <a:ea typeface="Times New Roman"/>
                          <a:cs typeface="Times New Roman"/>
                        </a:rPr>
                        <a:t>08:30</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09:00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09:30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10:00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10:30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11:00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11:30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12:00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12:30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i="1">
                          <a:latin typeface="Arial"/>
                          <a:ea typeface="Times New Roman"/>
                          <a:cs typeface="Times New Roman"/>
                        </a:rPr>
                        <a:t>13:00</a:t>
                      </a:r>
                      <a:endParaRPr lang="en-US" sz="150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dirty="0">
                          <a:latin typeface="Arial"/>
                          <a:ea typeface="Times New Roman"/>
                          <a:cs typeface="Times New Roman"/>
                        </a:rPr>
                        <a:t>N</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1</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2</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3</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4</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5</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7</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8</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9</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10</a:t>
                      </a:r>
                      <a:endParaRPr lang="en-US" sz="150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dirty="0">
                          <a:latin typeface="Arial"/>
                          <a:ea typeface="Times New Roman"/>
                          <a:cs typeface="Times New Roman"/>
                        </a:rPr>
                        <a:t>1</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65,9</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68,2</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67,2</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66,8</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67,8</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68,3</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66,9</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68,7</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67,3</a:t>
                      </a:r>
                      <a:endParaRPr lang="en-US" sz="150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a:latin typeface="Arial"/>
                          <a:ea typeface="Times New Roman"/>
                          <a:cs typeface="Times New Roman"/>
                        </a:rPr>
                        <a:t>2</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67,8</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69,1</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66,0</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smtClean="0">
                          <a:latin typeface="Arial"/>
                          <a:ea typeface="Times New Roman"/>
                          <a:cs typeface="Times New Roman"/>
                        </a:rPr>
                        <a:t>67,3</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67,6</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68,1</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66,6</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65,0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68,0</a:t>
                      </a:r>
                      <a:endParaRPr lang="en-US" sz="150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a:latin typeface="Arial"/>
                          <a:ea typeface="Times New Roman"/>
                          <a:cs typeface="Times New Roman"/>
                        </a:rPr>
                        <a:t>3</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65,4</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67,7</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69,2</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67,5</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67,4</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70,3</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67,4</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69,4</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67,5</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67,3</a:t>
                      </a:r>
                      <a:endParaRPr lang="en-US" sz="150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a:latin typeface="Arial"/>
                          <a:ea typeface="Times New Roman"/>
                          <a:cs typeface="Times New Roman"/>
                        </a:rPr>
                        <a:t>4</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66,6</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68,3</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65,2</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67,6</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66,0</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68,1</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68,6</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67,2</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68,6</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68,2</a:t>
                      </a:r>
                      <a:endParaRPr lang="en-US" sz="1500" dirty="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a:latin typeface="Arial"/>
                          <a:ea typeface="Times New Roman"/>
                          <a:cs typeface="Times New Roman"/>
                        </a:rPr>
                        <a:t>5</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67,5</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66,9</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69,5</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latin typeface="Arial"/>
                          <a:ea typeface="Times New Roman"/>
                          <a:cs typeface="Times New Roman"/>
                        </a:rPr>
                        <a:t>68,0</a:t>
                      </a:r>
                      <a:endParaRPr lang="en-US" sz="150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67,6</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67,5</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68,9</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66,8</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68,3</a:t>
                      </a:r>
                      <a:endParaRPr lang="en-US" sz="1500" dirty="0">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latin typeface="Arial"/>
                          <a:ea typeface="Times New Roman"/>
                          <a:cs typeface="Times New Roman"/>
                        </a:rPr>
                        <a:t>68,2</a:t>
                      </a:r>
                      <a:endParaRPr lang="en-US" sz="1500" dirty="0">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a:solidFill>
                            <a:srgbClr val="002060"/>
                          </a:solidFill>
                          <a:latin typeface="Arial"/>
                          <a:ea typeface="Times New Roman"/>
                          <a:cs typeface="Times New Roman"/>
                        </a:rPr>
                        <a:t>Media</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66,6</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68,0</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67,4</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67,5</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67,1</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68,4</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68,2</a:t>
                      </a:r>
                      <a:endParaRPr lang="en-US" sz="1500" dirty="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67,4</a:t>
                      </a:r>
                      <a:endParaRPr lang="en-US" sz="1500" dirty="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67,6</a:t>
                      </a:r>
                      <a:endParaRPr lang="en-US" sz="1500" dirty="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67,8</a:t>
                      </a:r>
                      <a:endParaRPr lang="en-US" sz="1500" dirty="0">
                        <a:solidFill>
                          <a:srgbClr val="002060"/>
                        </a:solidFill>
                        <a:latin typeface="Arial"/>
                        <a:ea typeface="Times New Roman"/>
                        <a:cs typeface="Times New Roman"/>
                      </a:endParaRPr>
                    </a:p>
                  </a:txBody>
                  <a:tcPr marL="19050" marR="19050" marT="0" marB="0" anchor="ctr"/>
                </a:tc>
              </a:tr>
              <a:tr h="370840">
                <a:tc>
                  <a:txBody>
                    <a:bodyPr/>
                    <a:lstStyle/>
                    <a:p>
                      <a:pPr marL="0" marR="0" algn="ctr">
                        <a:spcBef>
                          <a:spcPts val="0"/>
                        </a:spcBef>
                        <a:spcAft>
                          <a:spcPts val="0"/>
                        </a:spcAft>
                      </a:pPr>
                      <a:r>
                        <a:rPr lang="es-ES" sz="1500" b="1">
                          <a:solidFill>
                            <a:srgbClr val="002060"/>
                          </a:solidFill>
                          <a:latin typeface="Arial"/>
                          <a:ea typeface="Times New Roman"/>
                          <a:cs typeface="Times New Roman"/>
                        </a:rPr>
                        <a:t>Rango</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2,4</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2,2</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4,3</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1,0</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1,6</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a:solidFill>
                            <a:srgbClr val="002060"/>
                          </a:solidFill>
                          <a:latin typeface="Arial"/>
                          <a:ea typeface="Times New Roman"/>
                          <a:cs typeface="Times New Roman"/>
                        </a:rPr>
                        <a:t>2,8</a:t>
                      </a:r>
                      <a:endParaRPr lang="en-US" sz="150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1,5</a:t>
                      </a:r>
                      <a:endParaRPr lang="en-US" sz="1500" dirty="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2,8</a:t>
                      </a:r>
                      <a:endParaRPr lang="en-US" sz="1500" dirty="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3,7</a:t>
                      </a:r>
                      <a:endParaRPr lang="en-US" sz="1500" dirty="0">
                        <a:solidFill>
                          <a:srgbClr val="002060"/>
                        </a:solidFill>
                        <a:latin typeface="Arial"/>
                        <a:ea typeface="Times New Roman"/>
                        <a:cs typeface="Times New Roman"/>
                      </a:endParaRPr>
                    </a:p>
                  </a:txBody>
                  <a:tcPr marL="19050" marR="19050" marT="0" marB="0" anchor="ctr"/>
                </a:tc>
                <a:tc>
                  <a:txBody>
                    <a:bodyPr/>
                    <a:lstStyle/>
                    <a:p>
                      <a:pPr marL="0" marR="0" algn="ctr">
                        <a:spcBef>
                          <a:spcPts val="0"/>
                        </a:spcBef>
                        <a:spcAft>
                          <a:spcPts val="0"/>
                        </a:spcAft>
                      </a:pPr>
                      <a:r>
                        <a:rPr lang="es-ES" sz="1500" b="1" dirty="0">
                          <a:solidFill>
                            <a:srgbClr val="002060"/>
                          </a:solidFill>
                          <a:latin typeface="Arial"/>
                          <a:ea typeface="Times New Roman"/>
                          <a:cs typeface="Times New Roman"/>
                        </a:rPr>
                        <a:t>0,9</a:t>
                      </a:r>
                      <a:endParaRPr lang="en-US" sz="1500" dirty="0">
                        <a:solidFill>
                          <a:srgbClr val="002060"/>
                        </a:solidFill>
                        <a:latin typeface="Arial"/>
                        <a:ea typeface="Times New Roman"/>
                        <a:cs typeface="Times New Roman"/>
                      </a:endParaRPr>
                    </a:p>
                  </a:txBody>
                  <a:tcPr marL="19050" marR="19050" marT="0" marB="0" anchor="ctr"/>
                </a:tc>
              </a:tr>
            </a:tbl>
          </a:graphicData>
        </a:graphic>
      </p:graphicFrame>
      <p:sp>
        <p:nvSpPr>
          <p:cNvPr id="6" name="42 CuadroTexto"/>
          <p:cNvSpPr txBox="1"/>
          <p:nvPr/>
        </p:nvSpPr>
        <p:spPr>
          <a:xfrm>
            <a:off x="1910362" y="5013176"/>
            <a:ext cx="3224054" cy="338554"/>
          </a:xfrm>
          <a:prstGeom prst="rect">
            <a:avLst/>
          </a:prstGeom>
          <a:noFill/>
          <a:ln>
            <a:solidFill>
              <a:srgbClr val="0070C0"/>
            </a:solidFill>
          </a:ln>
          <a:effectLst>
            <a:outerShdw blurRad="50800" dist="38100" dir="8100000" algn="tr" rotWithShape="0">
              <a:prstClr val="black">
                <a:alpha val="40000"/>
              </a:prstClr>
            </a:outerShdw>
          </a:effectLst>
        </p:spPr>
        <p:txBody>
          <a:bodyPr wrap="square" rtlCol="0">
            <a:spAutoFit/>
          </a:bodyPr>
          <a:lstStyle/>
          <a:p>
            <a:pPr algn="ctr"/>
            <a:r>
              <a:rPr lang="es-ES" sz="1600" b="1" i="1" dirty="0" smtClean="0">
                <a:solidFill>
                  <a:srgbClr val="003300"/>
                </a:solidFill>
                <a:latin typeface="Arial" pitchFamily="34" charset="0"/>
                <a:cs typeface="Arial" pitchFamily="34" charset="0"/>
              </a:rPr>
              <a:t>Media aritmética de las media</a:t>
            </a:r>
            <a:endParaRPr lang="es-VE" sz="1600" b="1" dirty="0">
              <a:solidFill>
                <a:srgbClr val="003300"/>
              </a:solidFill>
              <a:latin typeface="Arial" pitchFamily="34" charset="0"/>
              <a:cs typeface="Arial" pitchFamily="34" charset="0"/>
            </a:endParaRPr>
          </a:p>
        </p:txBody>
      </p:sp>
      <p:sp>
        <p:nvSpPr>
          <p:cNvPr id="7" name="42 CuadroTexto"/>
          <p:cNvSpPr txBox="1"/>
          <p:nvPr/>
        </p:nvSpPr>
        <p:spPr>
          <a:xfrm>
            <a:off x="1907704" y="5394702"/>
            <a:ext cx="3224054" cy="338554"/>
          </a:xfrm>
          <a:prstGeom prst="rect">
            <a:avLst/>
          </a:prstGeom>
          <a:noFill/>
          <a:ln>
            <a:solidFill>
              <a:srgbClr val="0070C0"/>
            </a:solidFill>
          </a:ln>
          <a:effectLst>
            <a:outerShdw blurRad="50800" dist="38100" dir="8100000" algn="tr" rotWithShape="0">
              <a:prstClr val="black">
                <a:alpha val="40000"/>
              </a:prstClr>
            </a:outerShdw>
          </a:effectLst>
        </p:spPr>
        <p:txBody>
          <a:bodyPr wrap="square" rtlCol="0">
            <a:spAutoFit/>
          </a:bodyPr>
          <a:lstStyle/>
          <a:p>
            <a:pPr algn="ctr"/>
            <a:r>
              <a:rPr lang="es-ES" sz="1600" b="1" i="1" dirty="0" smtClean="0">
                <a:solidFill>
                  <a:srgbClr val="003300"/>
                </a:solidFill>
                <a:latin typeface="Arial" pitchFamily="34" charset="0"/>
                <a:cs typeface="Arial" pitchFamily="34" charset="0"/>
              </a:rPr>
              <a:t>Media aritmética de las rangos</a:t>
            </a:r>
            <a:endParaRPr lang="es-VE" sz="1600" b="1" dirty="0">
              <a:solidFill>
                <a:srgbClr val="003300"/>
              </a:solidFill>
              <a:latin typeface="Arial" pitchFamily="34" charset="0"/>
              <a:cs typeface="Arial" pitchFamily="34" charset="0"/>
            </a:endParaRPr>
          </a:p>
        </p:txBody>
      </p:sp>
      <p:sp>
        <p:nvSpPr>
          <p:cNvPr id="8" name="10 Flecha abajo"/>
          <p:cNvSpPr/>
          <p:nvPr/>
        </p:nvSpPr>
        <p:spPr>
          <a:xfrm rot="16200000">
            <a:off x="5556584" y="4968466"/>
            <a:ext cx="504057" cy="792087"/>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9" name="42 CuadroTexto"/>
          <p:cNvSpPr txBox="1"/>
          <p:nvPr/>
        </p:nvSpPr>
        <p:spPr>
          <a:xfrm>
            <a:off x="6388506" y="5013176"/>
            <a:ext cx="1135822" cy="338554"/>
          </a:xfrm>
          <a:prstGeom prst="rect">
            <a:avLst/>
          </a:prstGeom>
          <a:noFill/>
          <a:ln>
            <a:solidFill>
              <a:srgbClr val="0070C0"/>
            </a:solidFill>
          </a:ln>
          <a:effectLst>
            <a:outerShdw blurRad="50800" dist="38100" dir="8100000" algn="tr" rotWithShape="0">
              <a:prstClr val="black">
                <a:alpha val="40000"/>
              </a:prstClr>
            </a:outerShdw>
          </a:effectLst>
        </p:spPr>
        <p:txBody>
          <a:bodyPr wrap="square" rtlCol="0">
            <a:spAutoFit/>
          </a:bodyPr>
          <a:lstStyle/>
          <a:p>
            <a:pPr algn="ctr"/>
            <a:r>
              <a:rPr lang="es-ES" sz="1600" b="1" i="1" dirty="0" smtClean="0">
                <a:solidFill>
                  <a:srgbClr val="003300"/>
                </a:solidFill>
                <a:latin typeface="Arial" pitchFamily="34" charset="0"/>
                <a:cs typeface="Arial" pitchFamily="34" charset="0"/>
              </a:rPr>
              <a:t>67,6 g</a:t>
            </a:r>
            <a:endParaRPr lang="es-VE" sz="1600" b="1" dirty="0">
              <a:solidFill>
                <a:srgbClr val="003300"/>
              </a:solidFill>
              <a:latin typeface="Arial" pitchFamily="34" charset="0"/>
              <a:cs typeface="Arial" pitchFamily="34" charset="0"/>
            </a:endParaRPr>
          </a:p>
        </p:txBody>
      </p:sp>
      <p:sp>
        <p:nvSpPr>
          <p:cNvPr id="10" name="42 CuadroTexto"/>
          <p:cNvSpPr txBox="1"/>
          <p:nvPr/>
        </p:nvSpPr>
        <p:spPr>
          <a:xfrm>
            <a:off x="6385848" y="5394702"/>
            <a:ext cx="1135822" cy="338554"/>
          </a:xfrm>
          <a:prstGeom prst="rect">
            <a:avLst/>
          </a:prstGeom>
          <a:noFill/>
          <a:ln>
            <a:solidFill>
              <a:srgbClr val="0070C0"/>
            </a:solidFill>
          </a:ln>
          <a:effectLst>
            <a:outerShdw blurRad="50800" dist="38100" dir="8100000" algn="tr" rotWithShape="0">
              <a:prstClr val="black">
                <a:alpha val="40000"/>
              </a:prstClr>
            </a:outerShdw>
          </a:effectLst>
        </p:spPr>
        <p:txBody>
          <a:bodyPr wrap="square" rtlCol="0">
            <a:spAutoFit/>
          </a:bodyPr>
          <a:lstStyle/>
          <a:p>
            <a:pPr algn="ctr"/>
            <a:r>
              <a:rPr lang="es-ES" sz="1600" b="1" i="1" dirty="0" smtClean="0">
                <a:solidFill>
                  <a:srgbClr val="003300"/>
                </a:solidFill>
                <a:latin typeface="Arial" pitchFamily="34" charset="0"/>
                <a:cs typeface="Arial" pitchFamily="34" charset="0"/>
              </a:rPr>
              <a:t>2,3 g</a:t>
            </a:r>
            <a:endParaRPr lang="es-VE" sz="1600" b="1" dirty="0">
              <a:solidFill>
                <a:srgbClr val="003300"/>
              </a:solidFill>
              <a:latin typeface="Arial" pitchFamily="34" charset="0"/>
              <a:cs typeface="Arial" pitchFamily="34" charset="0"/>
            </a:endParaRPr>
          </a:p>
        </p:txBody>
      </p:sp>
      <p:sp>
        <p:nvSpPr>
          <p:cNvPr id="11" name="TextBox 10"/>
          <p:cNvSpPr txBox="1"/>
          <p:nvPr/>
        </p:nvSpPr>
        <p:spPr>
          <a:xfrm>
            <a:off x="1259632" y="404664"/>
            <a:ext cx="7128792" cy="369332"/>
          </a:xfrm>
          <a:prstGeom prst="rect">
            <a:avLst/>
          </a:prstGeom>
          <a:noFill/>
        </p:spPr>
        <p:txBody>
          <a:bodyPr wrap="square" rtlCol="0">
            <a:spAutoFit/>
          </a:bodyPr>
          <a:lstStyle/>
          <a:p>
            <a:r>
              <a:rPr lang="es-VE" b="1" i="1" dirty="0" smtClean="0">
                <a:solidFill>
                  <a:schemeClr val="bg1"/>
                </a:solidFill>
              </a:rPr>
              <a:t>EJERCICIO DE APLICACIÓN GRÁFICO X- R</a:t>
            </a:r>
            <a:endParaRPr lang="en-US" b="1"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1"/>
          <p:cNvSpPr>
            <a:spLocks noChangeArrowheads="1"/>
          </p:cNvSpPr>
          <p:nvPr/>
        </p:nvSpPr>
        <p:spPr bwMode="auto">
          <a:xfrm>
            <a:off x="1224136" y="447337"/>
            <a:ext cx="7884368"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tabLst>
                <a:tab pos="92075" algn="l"/>
                <a:tab pos="549275" algn="l"/>
                <a:tab pos="1006475" algn="l"/>
                <a:tab pos="1463675" algn="l"/>
                <a:tab pos="1920875" algn="l"/>
                <a:tab pos="2378075" algn="l"/>
                <a:tab pos="2835275" algn="l"/>
                <a:tab pos="3292475" algn="l"/>
                <a:tab pos="3749675" algn="l"/>
                <a:tab pos="4206875" algn="l"/>
              </a:tabLst>
            </a:pPr>
            <a:r>
              <a:rPr lang="es-ES" sz="1600" b="1" dirty="0" smtClean="0">
                <a:solidFill>
                  <a:schemeClr val="tx2">
                    <a:lumMod val="25000"/>
                  </a:schemeClr>
                </a:solidFill>
                <a:latin typeface="Calibri" pitchFamily="34" charset="0"/>
              </a:rPr>
              <a:t>Cálculo de Límites Sin Valores Especificados</a:t>
            </a:r>
          </a:p>
          <a:p>
            <a:pPr algn="just"/>
            <a:r>
              <a:rPr lang="es-ES" sz="1600" b="1" i="1" dirty="0" smtClean="0">
                <a:solidFill>
                  <a:schemeClr val="tx2">
                    <a:lumMod val="25000"/>
                  </a:schemeClr>
                </a:solidFill>
                <a:latin typeface="Calibri" pitchFamily="34" charset="0"/>
              </a:rPr>
              <a:t>Nota: </a:t>
            </a:r>
            <a:r>
              <a:rPr lang="es-ES" sz="1600" i="1" dirty="0" smtClean="0">
                <a:solidFill>
                  <a:schemeClr val="tx2">
                    <a:lumMod val="25000"/>
                  </a:schemeClr>
                </a:solidFill>
                <a:latin typeface="Calibri" pitchFamily="34" charset="0"/>
              </a:rPr>
              <a:t>los decimales a usar en los cálculos deberán guardar coherencia con los decimales que tengan los datos. El alumno deberá usar las calculadoras correctamente, es decir, realizar los cálculos utilizando todos los decimales que genera la calculadora, para luego </a:t>
            </a:r>
            <a:r>
              <a:rPr lang="es-ES" sz="1600" b="1" i="1" dirty="0" smtClean="0">
                <a:solidFill>
                  <a:schemeClr val="tx2">
                    <a:lumMod val="25000"/>
                  </a:schemeClr>
                </a:solidFill>
                <a:latin typeface="Calibri" pitchFamily="34" charset="0"/>
              </a:rPr>
              <a:t>aproximar </a:t>
            </a:r>
            <a:r>
              <a:rPr lang="es-ES" sz="1600" i="1" dirty="0" smtClean="0">
                <a:solidFill>
                  <a:schemeClr val="tx2">
                    <a:lumMod val="25000"/>
                  </a:schemeClr>
                </a:solidFill>
                <a:latin typeface="Calibri" pitchFamily="34" charset="0"/>
              </a:rPr>
              <a:t>la respuesta a los decimales que sean coherentes con los datos.</a:t>
            </a:r>
          </a:p>
          <a:p>
            <a:pPr algn="just"/>
            <a:r>
              <a:rPr lang="es-ES" sz="1600" i="1" dirty="0" smtClean="0">
                <a:solidFill>
                  <a:schemeClr val="tx2">
                    <a:lumMod val="25000"/>
                  </a:schemeClr>
                </a:solidFill>
                <a:latin typeface="Calibri" pitchFamily="34" charset="0"/>
              </a:rPr>
              <a:t>Para estos cálculos se utilizarán las tablas adjuntas donde figuran los valores de las constantes.</a:t>
            </a:r>
          </a:p>
          <a:p>
            <a:pPr lvl="0" algn="just">
              <a:tabLst>
                <a:tab pos="92075" algn="l"/>
                <a:tab pos="549275" algn="l"/>
                <a:tab pos="1006475" algn="l"/>
                <a:tab pos="1463675" algn="l"/>
                <a:tab pos="1920875" algn="l"/>
                <a:tab pos="2378075" algn="l"/>
                <a:tab pos="2835275" algn="l"/>
                <a:tab pos="3292475" algn="l"/>
                <a:tab pos="3749675" algn="l"/>
                <a:tab pos="4206875" algn="l"/>
              </a:tabLst>
            </a:pPr>
            <a:r>
              <a:rPr kumimoji="0" lang="es-ES" sz="16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Gráfica   X</a:t>
            </a:r>
            <a:r>
              <a:rPr kumimoji="0" lang="es-ES" sz="16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endParaRPr kumimoji="0" lang="es-ES" sz="1600" b="0" i="1"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Para el control de la Exactitud del proceso.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De tablas: A</a:t>
            </a:r>
            <a:r>
              <a:rPr kumimoji="0" lang="es-ES" sz="1600" b="0" i="0" u="none" strike="noStrike" cap="none" normalizeH="0" baseline="-30000" dirty="0" smtClean="0">
                <a:ln>
                  <a:noFill/>
                </a:ln>
                <a:solidFill>
                  <a:schemeClr val="tx2">
                    <a:lumMod val="25000"/>
                  </a:schemeClr>
                </a:solidFill>
                <a:effectLst/>
                <a:latin typeface="Calibri" pitchFamily="34" charset="0"/>
                <a:ea typeface="Times New Roman" pitchFamily="18" charset="0"/>
                <a:cs typeface="Times New Roman" pitchFamily="18" charset="0"/>
              </a:rPr>
              <a:t>2</a:t>
            </a: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 0.58</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LC  =   </a:t>
            </a: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X</a:t>
            </a: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 67.6 gr.</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_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LSC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X + A</a:t>
            </a:r>
            <a:r>
              <a:rPr kumimoji="0" lang="pt-BR" sz="1600" b="1" i="0" u="none" strike="noStrike" cap="none" normalizeH="0" baseline="-30000" dirty="0" smtClean="0">
                <a:ln>
                  <a:noFill/>
                </a:ln>
                <a:solidFill>
                  <a:schemeClr val="tx2">
                    <a:lumMod val="25000"/>
                  </a:schemeClr>
                </a:solidFill>
                <a:effectLst/>
                <a:latin typeface="Calibri" pitchFamily="34" charset="0"/>
                <a:ea typeface="Times New Roman" pitchFamily="18" charset="0"/>
                <a:cs typeface="Times New Roman" pitchFamily="18" charset="0"/>
              </a:rPr>
              <a:t>2</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R</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 67.6 + 0.58 x 2.3  = 68.9  gr.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_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LIC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X -</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A</a:t>
            </a:r>
            <a:r>
              <a:rPr kumimoji="0" lang="pt-BR" sz="1600" b="1" i="0" u="none" strike="noStrike" cap="none" normalizeH="0" baseline="-30000" dirty="0" smtClean="0">
                <a:ln>
                  <a:noFill/>
                </a:ln>
                <a:solidFill>
                  <a:schemeClr val="tx2">
                    <a:lumMod val="25000"/>
                  </a:schemeClr>
                </a:solidFill>
                <a:effectLst/>
                <a:latin typeface="Calibri" pitchFamily="34" charset="0"/>
                <a:ea typeface="Times New Roman" pitchFamily="18" charset="0"/>
                <a:cs typeface="Times New Roman" pitchFamily="18" charset="0"/>
              </a:rPr>
              <a:t>2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R</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  67.6  - 0.58 x 2.3  = 66.3   gr.</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lang="pt-BR" sz="1600" dirty="0" smtClean="0">
                <a:solidFill>
                  <a:schemeClr val="tx2">
                    <a:lumMod val="25000"/>
                  </a:schemeClr>
                </a:solidFill>
                <a:latin typeface="Calibri" pitchFamily="34" charset="0"/>
                <a:ea typeface="Times New Roman" pitchFamily="18" charset="0"/>
                <a:cs typeface="Times New Roman" pitchFamily="18" charset="0"/>
              </a:rPr>
              <a:t>   </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_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Gráfica   R</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Para el control de la Precisión del proceso.</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De </a:t>
            </a:r>
            <a:r>
              <a:rPr kumimoji="0" lang="pt-BR" sz="1600" b="0" i="0" u="none" strike="noStrike" cap="none" normalizeH="0" baseline="0" dirty="0" err="1" smtClean="0">
                <a:ln>
                  <a:noFill/>
                </a:ln>
                <a:solidFill>
                  <a:schemeClr val="tx2">
                    <a:lumMod val="25000"/>
                  </a:schemeClr>
                </a:solidFill>
                <a:effectLst/>
                <a:latin typeface="Calibri" pitchFamily="34" charset="0"/>
                <a:ea typeface="Times New Roman" pitchFamily="18" charset="0"/>
                <a:cs typeface="Times New Roman" pitchFamily="18" charset="0"/>
              </a:rPr>
              <a:t>tablas</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D</a:t>
            </a:r>
            <a:r>
              <a:rPr kumimoji="0" lang="pt-BR" sz="1600" b="0" i="0" u="none" strike="noStrike" cap="none" normalizeH="0" baseline="-30000" dirty="0" smtClean="0">
                <a:ln>
                  <a:noFill/>
                </a:ln>
                <a:solidFill>
                  <a:schemeClr val="tx2">
                    <a:lumMod val="25000"/>
                  </a:schemeClr>
                </a:solidFill>
                <a:effectLst/>
                <a:latin typeface="Calibri" pitchFamily="34" charset="0"/>
                <a:ea typeface="Times New Roman" pitchFamily="18" charset="0"/>
                <a:cs typeface="Times New Roman" pitchFamily="18" charset="0"/>
              </a:rPr>
              <a:t>4 </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2.11</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_</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LC  =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R </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2.3 gr.</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_       </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LCS = </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D</a:t>
            </a:r>
            <a:r>
              <a:rPr kumimoji="0" lang="pt-BR" sz="1600" b="1" i="0" u="none" strike="noStrike" cap="none" normalizeH="0" baseline="-30000" dirty="0" smtClean="0">
                <a:ln>
                  <a:noFill/>
                </a:ln>
                <a:solidFill>
                  <a:schemeClr val="tx2">
                    <a:lumMod val="25000"/>
                  </a:schemeClr>
                </a:solidFill>
                <a:effectLst/>
                <a:latin typeface="Calibri" pitchFamily="34" charset="0"/>
                <a:ea typeface="Times New Roman" pitchFamily="18" charset="0"/>
                <a:cs typeface="Times New Roman" pitchFamily="18" charset="0"/>
              </a:rPr>
              <a:t>4</a:t>
            </a:r>
            <a:r>
              <a:rPr kumimoji="0" lang="pt-BR"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R</a:t>
            </a: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 2.11 x 2.3 = 4.9 gr.</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pt-BR"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endParaRPr kumimoji="0" lang="es-ES" sz="1600" b="0" i="0" u="none" strike="noStrike" cap="none" normalizeH="0" baseline="0" dirty="0" smtClean="0">
              <a:ln>
                <a:noFill/>
              </a:ln>
              <a:solidFill>
                <a:schemeClr val="tx2">
                  <a:lumMod val="25000"/>
                </a:schemeClr>
              </a:solidFill>
              <a:effectLst/>
              <a:latin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10"/>
          <p:cNvSpPr/>
          <p:nvPr/>
        </p:nvSpPr>
        <p:spPr>
          <a:xfrm>
            <a:off x="1331640" y="527769"/>
            <a:ext cx="7344816" cy="3693319"/>
          </a:xfrm>
          <a:prstGeom prst="rect">
            <a:avLst/>
          </a:prstGeom>
        </p:spPr>
        <p:txBody>
          <a:bodyPr wrap="square">
            <a:spAutoFit/>
          </a:bodyPr>
          <a:lstStyle/>
          <a:p>
            <a:pPr lvl="0" eaLnBrk="0" hangingPunct="0">
              <a:tabLst>
                <a:tab pos="92075" algn="l"/>
                <a:tab pos="549275" algn="l"/>
                <a:tab pos="1006475" algn="l"/>
                <a:tab pos="1463675" algn="l"/>
                <a:tab pos="1920875" algn="l"/>
                <a:tab pos="2378075" algn="l"/>
                <a:tab pos="2835275" algn="l"/>
                <a:tab pos="3292475" algn="l"/>
                <a:tab pos="3749675" algn="l"/>
                <a:tab pos="4206875" algn="l"/>
              </a:tabLst>
            </a:pPr>
            <a:r>
              <a:rPr lang="es-ES" dirty="0" smtClean="0">
                <a:solidFill>
                  <a:schemeClr val="tx2">
                    <a:lumMod val="25000"/>
                  </a:schemeClr>
                </a:solidFill>
                <a:latin typeface="Calibri" pitchFamily="34" charset="0"/>
                <a:ea typeface="Times New Roman" pitchFamily="18" charset="0"/>
                <a:cs typeface="Times New Roman" pitchFamily="18" charset="0"/>
              </a:rPr>
              <a:t>L I C  = Como límite inferior debe tomarse cero, esto simplemente significa que todos los datos podrían ser iguales, por lo cual, el valor máximo menos el valor mínimo es igual a cero, pues son el mismo número.</a:t>
            </a:r>
            <a:endParaRPr lang="es-ES" dirty="0" smtClean="0">
              <a:solidFill>
                <a:schemeClr val="tx2">
                  <a:lumMod val="25000"/>
                </a:schemeClr>
              </a:solidFill>
              <a:latin typeface="Calibri" pitchFamily="34" charset="0"/>
            </a:endParaRPr>
          </a:p>
          <a:p>
            <a:pPr lvl="0" algn="just" eaLnBrk="0" hangingPunct="0">
              <a:tabLst>
                <a:tab pos="92075" algn="l"/>
                <a:tab pos="549275" algn="l"/>
                <a:tab pos="1006475" algn="l"/>
                <a:tab pos="1463675" algn="l"/>
                <a:tab pos="1920875" algn="l"/>
                <a:tab pos="2378075" algn="l"/>
                <a:tab pos="2835275" algn="l"/>
                <a:tab pos="3292475" algn="l"/>
                <a:tab pos="3749675" algn="l"/>
                <a:tab pos="4206875" algn="l"/>
              </a:tabLst>
            </a:pPr>
            <a:r>
              <a:rPr lang="es-ES" dirty="0" smtClean="0">
                <a:solidFill>
                  <a:schemeClr val="tx2">
                    <a:lumMod val="25000"/>
                  </a:schemeClr>
                </a:solidFill>
                <a:latin typeface="Calibri" pitchFamily="34" charset="0"/>
                <a:ea typeface="Times New Roman" pitchFamily="18" charset="0"/>
                <a:cs typeface="Times New Roman" pitchFamily="18" charset="0"/>
              </a:rPr>
              <a:t>Los límites calculados, para ambos casos,  se trasladan al gráfico, se trazan como líneas destacada a lo largo de todo el ancho del gráfico. Debe destacarse también, las líneas centrales.</a:t>
            </a:r>
            <a:endParaRPr lang="es-ES" dirty="0" smtClean="0">
              <a:solidFill>
                <a:schemeClr val="tx2">
                  <a:lumMod val="25000"/>
                </a:schemeClr>
              </a:solidFill>
              <a:latin typeface="Calibri" pitchFamily="34" charset="0"/>
            </a:endParaRPr>
          </a:p>
          <a:p>
            <a:pPr lvl="0" algn="just" eaLnBrk="0" hangingPunct="0">
              <a:tabLst>
                <a:tab pos="92075" algn="l"/>
                <a:tab pos="549275" algn="l"/>
                <a:tab pos="1006475" algn="l"/>
                <a:tab pos="1463675" algn="l"/>
                <a:tab pos="1920875" algn="l"/>
                <a:tab pos="2378075" algn="l"/>
                <a:tab pos="2835275" algn="l"/>
                <a:tab pos="3292475" algn="l"/>
                <a:tab pos="3749675" algn="l"/>
                <a:tab pos="4206875" algn="l"/>
              </a:tabLst>
            </a:pPr>
            <a:r>
              <a:rPr lang="es-ES" dirty="0" smtClean="0">
                <a:solidFill>
                  <a:schemeClr val="tx2">
                    <a:lumMod val="25000"/>
                  </a:schemeClr>
                </a:solidFill>
                <a:latin typeface="Calibri" pitchFamily="34" charset="0"/>
                <a:ea typeface="Times New Roman" pitchFamily="18" charset="0"/>
                <a:cs typeface="Times New Roman" pitchFamily="18" charset="0"/>
              </a:rPr>
              <a:t>Luego se anotan  como un punto las medias de los valores de cada subgrupo. Y los rangos. Todos los puntos deben unirse formando una </a:t>
            </a:r>
            <a:r>
              <a:rPr lang="es-ES" dirty="0" err="1" smtClean="0">
                <a:solidFill>
                  <a:schemeClr val="tx2">
                    <a:lumMod val="25000"/>
                  </a:schemeClr>
                </a:solidFill>
                <a:latin typeface="Calibri" pitchFamily="34" charset="0"/>
                <a:ea typeface="Times New Roman" pitchFamily="18" charset="0"/>
                <a:cs typeface="Times New Roman" pitchFamily="18" charset="0"/>
              </a:rPr>
              <a:t>linea</a:t>
            </a:r>
            <a:r>
              <a:rPr lang="es-ES" dirty="0" smtClean="0">
                <a:solidFill>
                  <a:schemeClr val="tx2">
                    <a:lumMod val="25000"/>
                  </a:schemeClr>
                </a:solidFill>
                <a:latin typeface="Calibri" pitchFamily="34" charset="0"/>
                <a:ea typeface="Times New Roman" pitchFamily="18" charset="0"/>
                <a:cs typeface="Times New Roman" pitchFamily="18" charset="0"/>
              </a:rPr>
              <a:t> quebrada que interpreta el comportamiento del proceso.</a:t>
            </a:r>
            <a:endParaRPr lang="es-ES" dirty="0" smtClean="0">
              <a:solidFill>
                <a:schemeClr val="tx2">
                  <a:lumMod val="25000"/>
                </a:schemeClr>
              </a:solidFill>
              <a:latin typeface="Calibri" pitchFamily="34" charset="0"/>
            </a:endParaRPr>
          </a:p>
          <a:p>
            <a:pPr lvl="0" algn="just" eaLnBrk="0" hangingPunct="0">
              <a:tabLst>
                <a:tab pos="92075" algn="l"/>
                <a:tab pos="549275" algn="l"/>
                <a:tab pos="1006475" algn="l"/>
                <a:tab pos="1463675" algn="l"/>
                <a:tab pos="1920875" algn="l"/>
                <a:tab pos="2378075" algn="l"/>
                <a:tab pos="2835275" algn="l"/>
                <a:tab pos="3292475" algn="l"/>
                <a:tab pos="3749675" algn="l"/>
                <a:tab pos="4206875" algn="l"/>
              </a:tabLst>
            </a:pPr>
            <a:r>
              <a:rPr lang="es-ES" dirty="0" smtClean="0">
                <a:solidFill>
                  <a:schemeClr val="tx2">
                    <a:lumMod val="25000"/>
                  </a:schemeClr>
                </a:solidFill>
                <a:latin typeface="Calibri" pitchFamily="34" charset="0"/>
                <a:ea typeface="Times New Roman" pitchFamily="18" charset="0"/>
                <a:cs typeface="Times New Roman" pitchFamily="18" charset="0"/>
              </a:rPr>
              <a:t>Una vez realizado esto se deben destacar los puntos que eventualmente excedan los límites establecidos. Estos puntos, de existir, declaran al proceso f</a:t>
            </a:r>
            <a:r>
              <a:rPr lang="es-ES" b="1" dirty="0" smtClean="0">
                <a:solidFill>
                  <a:schemeClr val="tx2">
                    <a:lumMod val="25000"/>
                  </a:schemeClr>
                </a:solidFill>
                <a:latin typeface="Calibri" pitchFamily="34" charset="0"/>
                <a:ea typeface="Times New Roman" pitchFamily="18" charset="0"/>
                <a:cs typeface="Times New Roman" pitchFamily="18" charset="0"/>
              </a:rPr>
              <a:t>uera de Control, </a:t>
            </a:r>
            <a:r>
              <a:rPr lang="es-ES" dirty="0" smtClean="0">
                <a:solidFill>
                  <a:schemeClr val="tx2">
                    <a:lumMod val="25000"/>
                  </a:schemeClr>
                </a:solidFill>
                <a:latin typeface="Calibri" pitchFamily="34" charset="0"/>
                <a:ea typeface="Times New Roman" pitchFamily="18" charset="0"/>
                <a:cs typeface="Times New Roman" pitchFamily="18" charset="0"/>
              </a:rPr>
              <a:t>si no los hay, decimos que </a:t>
            </a:r>
            <a:r>
              <a:rPr lang="es-ES" b="1" dirty="0" smtClean="0">
                <a:solidFill>
                  <a:schemeClr val="tx2">
                    <a:lumMod val="25000"/>
                  </a:schemeClr>
                </a:solidFill>
                <a:latin typeface="Calibri" pitchFamily="34" charset="0"/>
                <a:ea typeface="Times New Roman" pitchFamily="18" charset="0"/>
                <a:cs typeface="Times New Roman" pitchFamily="18" charset="0"/>
              </a:rPr>
              <a:t>el proceso está bajo control.</a:t>
            </a:r>
            <a:endParaRPr lang="es-ES" dirty="0" smtClean="0">
              <a:solidFill>
                <a:schemeClr val="tx2">
                  <a:lumMod val="25000"/>
                </a:schemeClr>
              </a:solidFill>
              <a:latin typeface="Calibri" pitchFamily="34" charset="0"/>
            </a:endParaRPr>
          </a:p>
          <a:p>
            <a:pPr lvl="0" eaLnBrk="0" hangingPunct="0">
              <a:tabLst>
                <a:tab pos="92075" algn="l"/>
                <a:tab pos="549275" algn="l"/>
                <a:tab pos="1006475" algn="l"/>
                <a:tab pos="1463675" algn="l"/>
                <a:tab pos="1920875" algn="l"/>
                <a:tab pos="2378075" algn="l"/>
                <a:tab pos="2835275" algn="l"/>
                <a:tab pos="3292475" algn="l"/>
                <a:tab pos="3749675" algn="l"/>
                <a:tab pos="4206875" algn="l"/>
              </a:tabLst>
            </a:pPr>
            <a:endParaRPr lang="es-ES" dirty="0" smtClean="0">
              <a:solidFill>
                <a:schemeClr val="tx2">
                  <a:lumMod val="25000"/>
                </a:schemeClr>
              </a:solidFill>
              <a:latin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1"/>
          <p:cNvSpPr>
            <a:spLocks noChangeArrowheads="1"/>
          </p:cNvSpPr>
          <p:nvPr/>
        </p:nvSpPr>
        <p:spPr bwMode="auto">
          <a:xfrm>
            <a:off x="1259632" y="198943"/>
            <a:ext cx="7488832" cy="27238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9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Cálculo de los Límites con Valores Especificados</a:t>
            </a:r>
            <a:endParaRPr kumimoji="0" lang="es-ES" sz="1900" b="0" i="1"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9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Estos Límites son otra expresión de las Especificaciones, </a:t>
            </a:r>
            <a:r>
              <a:rPr kumimoji="0" lang="es-ES" sz="19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no dejan de ser las</a:t>
            </a:r>
            <a:r>
              <a:rPr kumimoji="0" lang="es-ES" sz="19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es-ES" sz="19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Especificaciones</a:t>
            </a:r>
            <a:r>
              <a:rPr kumimoji="0" lang="es-ES" sz="19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lo que sucede es que tenemos la tarea de querer compararlos con los límites de Control Sin especificaciones, por lo cual, tendremos</a:t>
            </a:r>
            <a:r>
              <a:rPr kumimoji="0" lang="es-ES" sz="19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que </a:t>
            </a:r>
            <a:r>
              <a:rPr kumimoji="0" lang="es-ES" sz="19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”traducir” las especificaciones que son para valores </a:t>
            </a:r>
            <a:r>
              <a:rPr kumimoji="0" lang="es-ES" sz="19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individuales</a:t>
            </a:r>
            <a:r>
              <a:rPr kumimoji="0" lang="es-ES" sz="19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 límites para subgrupos de n unidades. En nuestro caso n=5.</a:t>
            </a:r>
            <a:endParaRPr kumimoji="0" lang="es-ES" sz="1900" b="0" i="1"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9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Una especificación la hemos definido  como un valor determinado por el cliente o el diseñador y ciertas tolerancia dentro de las cuales el producto continua siendo satisfactorio.</a:t>
            </a:r>
            <a:endParaRPr kumimoji="0" lang="es-ES" sz="1900" b="0" i="1" u="none" strike="noStrike" cap="none" normalizeH="0" baseline="0" dirty="0" smtClean="0">
              <a:ln>
                <a:noFill/>
              </a:ln>
              <a:solidFill>
                <a:schemeClr val="tx2">
                  <a:lumMod val="25000"/>
                </a:schemeClr>
              </a:solidFill>
              <a:effectLst/>
              <a:latin typeface="Calibri" pitchFamily="34" charset="0"/>
            </a:endParaRPr>
          </a:p>
        </p:txBody>
      </p:sp>
      <p:sp>
        <p:nvSpPr>
          <p:cNvPr id="6" name="Rectangle 2"/>
          <p:cNvSpPr>
            <a:spLocks noChangeArrowheads="1"/>
          </p:cNvSpPr>
          <p:nvPr/>
        </p:nvSpPr>
        <p:spPr bwMode="auto">
          <a:xfrm>
            <a:off x="1331640" y="3093635"/>
            <a:ext cx="7272808" cy="343170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Ejemplo:</a:t>
            </a:r>
            <a:endParaRPr kumimoji="0" lang="es-ES" sz="2000" b="0" i="1"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cs typeface="Times New Roman" pitchFamily="18" charset="0"/>
              </a:rPr>
              <a:t>Para el largo de un clavo  8,0 cm</a:t>
            </a: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Supongamos que se establece una tolerancia de 0,2 cm para ambos lados del valor central. De tal forma que expresaremos la Especificación con sus Tolerancias de la siguiente manera:</a:t>
            </a:r>
            <a:endParaRPr kumimoji="0" lang="es-ES" sz="2000" b="0" i="1"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Especificación:  8,0 </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0,2 cm</a:t>
            </a:r>
            <a:endParaRPr kumimoji="0" lang="es-ES" sz="2000" b="0" i="1"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Para nuestros cálculos llamaremos </a:t>
            </a: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M </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a la</a:t>
            </a: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Especificación</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y </a:t>
            </a: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D </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a la Discrepancia (en este caso 0.2 cm). </a:t>
            </a:r>
            <a:endParaRPr kumimoji="0" lang="es-ES" sz="2000" b="0" i="1"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Se define como Tolerancia a 2 veces D, en este caso 0,4 cm. </a:t>
            </a:r>
            <a:endParaRPr kumimoji="0" lang="es-ES" sz="2000" b="0" i="1"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La tolerancia es entonces todo el ancho a través del cual se puede desplazar mi medida sin que constituya defecto.</a:t>
            </a:r>
          </a:p>
        </p:txBody>
      </p:sp>
    </p:spTree>
  </p:cSld>
  <p:clrMapOvr>
    <a:masterClrMapping/>
  </p:clrMapOvr>
  <p:transition>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2"/>
          <p:cNvGraphicFramePr>
            <a:graphicFrameLocks noChangeAspect="1"/>
          </p:cNvGraphicFramePr>
          <p:nvPr/>
        </p:nvGraphicFramePr>
        <p:xfrm>
          <a:off x="2565267" y="3429000"/>
          <a:ext cx="4762500" cy="1704975"/>
        </p:xfrm>
        <a:graphic>
          <a:graphicData uri="http://schemas.openxmlformats.org/presentationml/2006/ole">
            <p:oleObj spid="_x0000_s47106" name="Ecuación" r:id="rId4" imgW="2209800" imgH="1536700" progId="Equation.3">
              <p:embed/>
            </p:oleObj>
          </a:graphicData>
        </a:graphic>
      </p:graphicFrame>
      <p:graphicFrame>
        <p:nvGraphicFramePr>
          <p:cNvPr id="8" name="Object 1"/>
          <p:cNvGraphicFramePr>
            <a:graphicFrameLocks noChangeAspect="1"/>
          </p:cNvGraphicFramePr>
          <p:nvPr/>
        </p:nvGraphicFramePr>
        <p:xfrm>
          <a:off x="2917710" y="5890220"/>
          <a:ext cx="3310474" cy="491108"/>
        </p:xfrm>
        <a:graphic>
          <a:graphicData uri="http://schemas.openxmlformats.org/presentationml/2006/ole">
            <p:oleObj spid="_x0000_s47107" name="Ecuación" r:id="rId5" imgW="1727200" imgH="330200" progId="Equation.3">
              <p:embed/>
            </p:oleObj>
          </a:graphicData>
        </a:graphic>
      </p:graphicFrame>
      <p:sp>
        <p:nvSpPr>
          <p:cNvPr id="9" name="Rectangle 3"/>
          <p:cNvSpPr>
            <a:spLocks noChangeArrowheads="1"/>
          </p:cNvSpPr>
          <p:nvPr/>
        </p:nvSpPr>
        <p:spPr bwMode="auto">
          <a:xfrm>
            <a:off x="1197115" y="-20125"/>
            <a:ext cx="7828632"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Para poder establecer  la comparación entre el universo verdadero del proceso y los datos de las Especificaciones, tendremos que establecer algunos supuestos básicos, los cuales son:</a:t>
            </a:r>
            <a:endParaRPr kumimoji="0" lang="es-ES" b="0" i="0" u="none" strike="noStrike" cap="none" normalizeH="0" baseline="0" dirty="0" smtClean="0">
              <a:ln>
                <a:noFill/>
              </a:ln>
              <a:solidFill>
                <a:schemeClr val="tx2">
                  <a:lumMod val="25000"/>
                </a:schemeClr>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Que la media del Universo de datos a producir, coincida con la Especificación</a:t>
            </a:r>
            <a:endParaRPr kumimoji="0" lang="es-ES" b="0" i="0" u="none" strike="noStrike" cap="none" normalizeH="0" baseline="0" dirty="0" smtClean="0">
              <a:ln>
                <a:noFill/>
              </a:ln>
              <a:solidFill>
                <a:schemeClr val="tx2">
                  <a:lumMod val="25000"/>
                </a:schemeClr>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92075" algn="l"/>
                <a:tab pos="549275" algn="l"/>
                <a:tab pos="1006475" algn="l"/>
                <a:tab pos="1463675" algn="l"/>
                <a:tab pos="1920875" algn="l"/>
                <a:tab pos="2378075" algn="l"/>
                <a:tab pos="2835275" algn="l"/>
                <a:tab pos="3292475" algn="l"/>
                <a:tab pos="3749675" algn="l"/>
                <a:tab pos="4206875" algn="l"/>
              </a:tabLst>
            </a:pP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Que la amplitud de la Especificación sea capaz de contener adentro del su intervalo la distribución normal de los datos del proceso. Esto significa que suponemos que la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Tolerancia</a:t>
            </a: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 es igual a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6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a:t>
            </a: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o, lo que es lo mismo, que D</a:t>
            </a:r>
            <a:r>
              <a:rPr kumimoji="0" lang="es-ES" b="0"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sea igual a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3</a:t>
            </a:r>
            <a:endParaRPr kumimoji="0" lang="es-ES" b="0" i="0" u="none" strike="noStrike" cap="none" normalizeH="0" baseline="0" dirty="0" smtClean="0">
              <a:ln>
                <a:noFill/>
              </a:ln>
              <a:solidFill>
                <a:schemeClr val="tx2">
                  <a:lumMod val="25000"/>
                </a:schemeClr>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_</a:t>
            </a:r>
            <a:endParaRPr kumimoji="0" lang="es-ES" b="0" i="0" u="none" strike="noStrike" cap="none" normalizeH="0" baseline="0" dirty="0" smtClean="0">
              <a:ln>
                <a:noFill/>
              </a:ln>
              <a:solidFill>
                <a:schemeClr val="tx2">
                  <a:lumMod val="25000"/>
                </a:schemeClr>
              </a:solidFill>
              <a:effectLst/>
              <a:latin typeface="Calibri" pitchFamily="34" charset="0"/>
              <a:cs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x = M      y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 </a:t>
            </a: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D / 3</a:t>
            </a:r>
            <a:endParaRPr kumimoji="0" lang="es-ES" b="0" i="0" u="none" strike="noStrike" cap="none" normalizeH="0" baseline="0" dirty="0" smtClean="0">
              <a:ln>
                <a:noFill/>
              </a:ln>
              <a:solidFill>
                <a:schemeClr val="tx2">
                  <a:lumMod val="25000"/>
                </a:schemeClr>
              </a:solidFill>
              <a:effectLst/>
              <a:latin typeface="Calibri" pitchFamily="34" charset="0"/>
              <a:cs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a:t>
            </a:r>
            <a:endParaRPr kumimoji="0" lang="es-ES" b="1" i="0" u="none" strike="noStrike" cap="none" normalizeH="0" baseline="0" dirty="0" smtClean="0">
              <a:ln>
                <a:noFill/>
              </a:ln>
              <a:solidFill>
                <a:schemeClr val="tx2">
                  <a:lumMod val="25000"/>
                </a:schemeClr>
              </a:solidFill>
              <a:effectLst/>
              <a:latin typeface="Calibri" pitchFamily="34" charset="0"/>
              <a:cs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De acuerdo con esto, los límites son:</a:t>
            </a:r>
            <a:endParaRPr kumimoji="0" lang="es-ES" b="1" i="0" u="none" strike="noStrike" cap="none" normalizeH="0" baseline="0" dirty="0" smtClean="0">
              <a:ln>
                <a:noFill/>
              </a:ln>
              <a:solidFill>
                <a:schemeClr val="tx2">
                  <a:lumMod val="25000"/>
                </a:schemeClr>
              </a:solidFill>
              <a:effectLst/>
              <a:latin typeface="Calibri" pitchFamily="34" charset="0"/>
              <a:cs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sym typeface="Symbol" pitchFamily="18" charset="2"/>
              </a:rPr>
              <a:t>                    </a:t>
            </a:r>
          </a:p>
        </p:txBody>
      </p:sp>
      <p:sp>
        <p:nvSpPr>
          <p:cNvPr id="10" name="Rectangle 4"/>
          <p:cNvSpPr>
            <a:spLocks noChangeArrowheads="1"/>
          </p:cNvSpPr>
          <p:nvPr/>
        </p:nvSpPr>
        <p:spPr bwMode="auto">
          <a:xfrm>
            <a:off x="931977" y="5293831"/>
            <a:ext cx="260193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Para los intervalos será :  </a:t>
            </a:r>
            <a:endParaRPr kumimoji="0" lang="es-ES" b="1" i="0" u="none" strike="noStrike" cap="none" normalizeH="0" baseline="0" dirty="0" smtClean="0">
              <a:ln>
                <a:noFill/>
              </a:ln>
              <a:solidFill>
                <a:schemeClr val="tx2">
                  <a:lumMod val="25000"/>
                </a:schemeClr>
              </a:solidFill>
              <a:effectLst/>
              <a:latin typeface="Calibri" pitchFamily="34" charset="0"/>
              <a:cs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0" u="none" strike="noStrike" cap="none" normalizeH="0" baseline="0" dirty="0" smtClean="0">
                <a:ln>
                  <a:noFill/>
                </a:ln>
                <a:solidFill>
                  <a:schemeClr val="tx2">
                    <a:lumMod val="25000"/>
                  </a:schemeClr>
                </a:solidFill>
                <a:effectLst/>
                <a:latin typeface="Calibri" pitchFamily="34" charset="0"/>
                <a:ea typeface="Times New Roman" pitchFamily="18" charset="0"/>
                <a:cs typeface="Calibri" pitchFamily="34" charset="0"/>
              </a:rPr>
              <a:t>	  	       </a:t>
            </a:r>
            <a:endParaRPr kumimoji="0" lang="es-ES" b="1" i="0" u="none" strike="noStrike" cap="none" normalizeH="0" baseline="0" dirty="0" smtClean="0">
              <a:ln>
                <a:noFill/>
              </a:ln>
              <a:solidFill>
                <a:schemeClr val="tx2">
                  <a:lumMod val="25000"/>
                </a:schemeClr>
              </a:solidFill>
              <a:effectLst/>
              <a:latin typeface="Calibri" pitchFamily="34" charset="0"/>
              <a:cs typeface="Calibri" pitchFamily="34" charset="0"/>
            </a:endParaRPr>
          </a:p>
        </p:txBody>
      </p:sp>
      <p:sp>
        <p:nvSpPr>
          <p:cNvPr id="11" name="Rectangle 5"/>
          <p:cNvSpPr>
            <a:spLocks noChangeArrowheads="1"/>
          </p:cNvSpPr>
          <p:nvPr/>
        </p:nvSpPr>
        <p:spPr bwMode="auto">
          <a:xfrm>
            <a:off x="0" y="3085331"/>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endParaRPr kumimoji="0" lang="es-ES" sz="1800" b="0" i="0" u="none" strike="noStrike" cap="none" normalizeH="0" baseline="0" smtClean="0">
              <a:ln>
                <a:noFill/>
              </a:ln>
              <a:solidFill>
                <a:schemeClr val="tx1"/>
              </a:solidFill>
              <a:effectLst/>
              <a:latin typeface="Arial" pitchFamily="34" charset="0"/>
            </a:endParaRPr>
          </a:p>
        </p:txBody>
      </p:sp>
    </p:spTree>
  </p:cSld>
  <p:clrMapOvr>
    <a:masterClrMapping/>
  </p:clrMapOvr>
  <p:transition>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1"/>
          <p:cNvSpPr>
            <a:spLocks noChangeArrowheads="1"/>
          </p:cNvSpPr>
          <p:nvPr/>
        </p:nvSpPr>
        <p:spPr bwMode="auto">
          <a:xfrm>
            <a:off x="1187624" y="404664"/>
            <a:ext cx="770485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Otros límites para los intervalos,  no tienen valor práctico.</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Para poder resolver los límites y luego compararlos con los Valores sin Especificación, tendremos que establecer unas Especificaciones para el proceso que hemos ejemplificado antes.</a:t>
            </a:r>
            <a:endParaRPr kumimoji="0" lang="es-ES" sz="1600" b="0" i="0" u="none" strike="noStrike" cap="none" normalizeH="0" baseline="0" dirty="0" smtClean="0">
              <a:ln>
                <a:noFill/>
              </a:ln>
              <a:solidFill>
                <a:schemeClr val="tx2">
                  <a:lumMod val="25000"/>
                </a:schemeClr>
              </a:solidFill>
              <a:effectLst/>
              <a:latin typeface="Calibri"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Supongamos que las Especificaciones fueran : 67.8 </a:t>
            </a: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a:t>
            </a: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4.0 gr.</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Aplicando  las fórmulas anteriores, los resultados son:</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Limite Superior Con Valores Especificados</a:t>
            </a: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69.6 gr.</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Línea Central:                                                   </a:t>
            </a: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67.8 gr. </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Límite Inferior Con Valores Especificados</a:t>
            </a: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66.0 gr.</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Limite Superior para los Rangos</a:t>
            </a:r>
            <a:r>
              <a:rPr kumimoji="0" lang="es-ES" sz="1600" b="1"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6.6 gr.</a:t>
            </a:r>
            <a:endParaRPr kumimoji="0" lang="es-ES" sz="1600" b="0" i="0" u="none" strike="noStrike" cap="none" normalizeH="0" baseline="0" dirty="0" smtClean="0">
              <a:ln>
                <a:noFill/>
              </a:ln>
              <a:solidFill>
                <a:schemeClr val="tx2">
                  <a:lumMod val="25000"/>
                </a:schemeClr>
              </a:solidFill>
              <a:effectLst/>
              <a:latin typeface="Calibri" pitchFamily="34" charset="0"/>
              <a:sym typeface="Symbol"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El valor D</a:t>
            </a:r>
            <a:r>
              <a:rPr kumimoji="0" lang="es-ES" sz="1600" b="0" i="0" u="none" strike="noStrike" cap="none" normalizeH="0" baseline="-3000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2</a:t>
            </a:r>
            <a:r>
              <a:rPr kumimoji="0" lang="es-ES" sz="1600" b="0" i="0"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sym typeface="Symbol" pitchFamily="18" charset="2"/>
              </a:rPr>
              <a:t> debe buscarse en tablas, y vale 4.92</a:t>
            </a:r>
          </a:p>
        </p:txBody>
      </p:sp>
      <p:sp>
        <p:nvSpPr>
          <p:cNvPr id="6" name="Rectangle 2"/>
          <p:cNvSpPr>
            <a:spLocks noChangeArrowheads="1"/>
          </p:cNvSpPr>
          <p:nvPr/>
        </p:nvSpPr>
        <p:spPr bwMode="auto">
          <a:xfrm>
            <a:off x="1084578" y="3645024"/>
            <a:ext cx="8167942"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6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Comparación de los Límites Con y Sin Especificaciones. Resultado de la Capacidad de Proceso.</a:t>
            </a:r>
            <a:r>
              <a:rPr kumimoji="0" lang="es-ES" sz="1600" b="1" i="1" u="none" strike="noStrike" cap="none" normalizeH="0" baseline="0" dirty="0" smtClean="0">
                <a:ln>
                  <a:noFill/>
                </a:ln>
                <a:solidFill>
                  <a:schemeClr val="tx2">
                    <a:lumMod val="25000"/>
                  </a:schemeClr>
                </a:solidFill>
                <a:effectLst/>
                <a:latin typeface="Calibri" pitchFamily="34" charset="0"/>
              </a:rPr>
              <a:t> </a:t>
            </a:r>
          </a:p>
        </p:txBody>
      </p:sp>
      <p:graphicFrame>
        <p:nvGraphicFramePr>
          <p:cNvPr id="7" name="6 Tabla"/>
          <p:cNvGraphicFramePr>
            <a:graphicFrameLocks noGrp="1"/>
          </p:cNvGraphicFramePr>
          <p:nvPr/>
        </p:nvGraphicFramePr>
        <p:xfrm>
          <a:off x="1619672" y="4149080"/>
          <a:ext cx="6408713" cy="1728192"/>
        </p:xfrm>
        <a:graphic>
          <a:graphicData uri="http://schemas.openxmlformats.org/drawingml/2006/table">
            <a:tbl>
              <a:tblPr/>
              <a:tblGrid>
                <a:gridCol w="2883778"/>
                <a:gridCol w="1822085"/>
                <a:gridCol w="1702850"/>
              </a:tblGrid>
              <a:tr h="288032">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Control de (X)</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kern="0">
                          <a:solidFill>
                            <a:schemeClr val="tx2">
                              <a:lumMod val="25000"/>
                            </a:schemeClr>
                          </a:solidFill>
                          <a:latin typeface="Calibri" pitchFamily="34" charset="0"/>
                          <a:cs typeface="Calibri" pitchFamily="34" charset="0"/>
                        </a:rPr>
                        <a:t>Sin Especificación</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kern="0">
                          <a:solidFill>
                            <a:schemeClr val="tx2">
                              <a:lumMod val="25000"/>
                            </a:schemeClr>
                          </a:solidFill>
                          <a:latin typeface="Calibri" pitchFamily="34" charset="0"/>
                          <a:cs typeface="Calibri" pitchFamily="34" charset="0"/>
                        </a:rPr>
                        <a:t>Con Especificación</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a:solidFill>
                            <a:schemeClr val="tx2">
                              <a:lumMod val="25000"/>
                            </a:schemeClr>
                          </a:solidFill>
                          <a:latin typeface="Calibri" pitchFamily="34" charset="0"/>
                          <a:ea typeface="Times New Roman"/>
                          <a:cs typeface="Calibri" pitchFamily="34" charset="0"/>
                        </a:rPr>
                        <a:t>Límite de Control Superior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68.9</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69.6</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a:solidFill>
                            <a:schemeClr val="tx2">
                              <a:lumMod val="25000"/>
                            </a:schemeClr>
                          </a:solidFill>
                          <a:latin typeface="Calibri" pitchFamily="34" charset="0"/>
                          <a:ea typeface="Times New Roman"/>
                          <a:cs typeface="Calibri" pitchFamily="34" charset="0"/>
                        </a:rPr>
                        <a:t>Línea central</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67.6</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67.8</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a:solidFill>
                            <a:schemeClr val="tx2">
                              <a:lumMod val="25000"/>
                            </a:schemeClr>
                          </a:solidFill>
                          <a:latin typeface="Calibri" pitchFamily="34" charset="0"/>
                          <a:ea typeface="Times New Roman"/>
                          <a:cs typeface="Calibri" pitchFamily="34" charset="0"/>
                        </a:rPr>
                        <a:t>Límite de Control Inferior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66.3</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66.0 </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Control de (R)</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a:solidFill>
                            <a:schemeClr val="tx2">
                              <a:lumMod val="25000"/>
                            </a:schemeClr>
                          </a:solidFill>
                          <a:latin typeface="Calibri" pitchFamily="34" charset="0"/>
                          <a:ea typeface="Times New Roman"/>
                          <a:cs typeface="Calibri" pitchFamily="34" charset="0"/>
                        </a:rPr>
                        <a:t>Límite de Control Superior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a:solidFill>
                            <a:schemeClr val="tx2">
                              <a:lumMod val="25000"/>
                            </a:schemeClr>
                          </a:solidFill>
                          <a:latin typeface="Calibri" pitchFamily="34" charset="0"/>
                          <a:ea typeface="Times New Roman"/>
                          <a:cs typeface="Calibri" pitchFamily="34" charset="0"/>
                        </a:rPr>
                        <a:t>           4.9</a:t>
                      </a:r>
                      <a:endParaRPr lang="es-ES" sz="150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500" b="1" dirty="0">
                          <a:solidFill>
                            <a:schemeClr val="tx2">
                              <a:lumMod val="25000"/>
                            </a:schemeClr>
                          </a:solidFill>
                          <a:latin typeface="Calibri" pitchFamily="34" charset="0"/>
                          <a:ea typeface="Times New Roman"/>
                          <a:cs typeface="Calibri" pitchFamily="34" charset="0"/>
                        </a:rPr>
                        <a:t>              6.6</a:t>
                      </a:r>
                      <a:endParaRPr lang="es-ES" sz="1500" dirty="0">
                        <a:solidFill>
                          <a:schemeClr val="tx2">
                            <a:lumMod val="25000"/>
                          </a:schemeClr>
                        </a:solidFill>
                        <a:latin typeface="Calibri" pitchFamily="34" charset="0"/>
                        <a:ea typeface="Times New Roman"/>
                        <a:cs typeface="Calibri" pitchFamily="34" charset="0"/>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Chart 16"/>
          <p:cNvGraphicFramePr/>
          <p:nvPr/>
        </p:nvGraphicFramePr>
        <p:xfrm>
          <a:off x="1403648" y="1484784"/>
          <a:ext cx="7272808" cy="432048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259632" y="260648"/>
            <a:ext cx="7128792" cy="369332"/>
          </a:xfrm>
          <a:prstGeom prst="rect">
            <a:avLst/>
          </a:prstGeom>
          <a:noFill/>
        </p:spPr>
        <p:txBody>
          <a:bodyPr wrap="square" rtlCol="0">
            <a:spAutoFit/>
          </a:bodyPr>
          <a:lstStyle/>
          <a:p>
            <a:r>
              <a:rPr lang="es-VE" b="1" i="1" dirty="0" smtClean="0">
                <a:solidFill>
                  <a:schemeClr val="bg1"/>
                </a:solidFill>
              </a:rPr>
              <a:t>CONSTRUCCIÓN DEL GRÁFICO X- R</a:t>
            </a:r>
            <a:endParaRPr lang="en-US" b="1"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4578" name="Picture 2"/>
          <p:cNvPicPr>
            <a:picLocks noChangeAspect="1" noChangeArrowheads="1"/>
          </p:cNvPicPr>
          <p:nvPr/>
        </p:nvPicPr>
        <p:blipFill>
          <a:blip r:embed="rId3" cstate="print"/>
          <a:srcRect/>
          <a:stretch>
            <a:fillRect/>
          </a:stretch>
        </p:blipFill>
        <p:spPr bwMode="auto">
          <a:xfrm>
            <a:off x="1547664" y="1412776"/>
            <a:ext cx="7056784" cy="4277072"/>
          </a:xfrm>
          <a:prstGeom prst="rect">
            <a:avLst/>
          </a:prstGeom>
          <a:noFill/>
          <a:ln w="9525">
            <a:noFill/>
            <a:miter lim="800000"/>
            <a:headEnd/>
            <a:tailEnd/>
          </a:ln>
        </p:spPr>
      </p:pic>
      <p:sp>
        <p:nvSpPr>
          <p:cNvPr id="6" name="TextBox 5"/>
          <p:cNvSpPr txBox="1"/>
          <p:nvPr/>
        </p:nvSpPr>
        <p:spPr>
          <a:xfrm>
            <a:off x="1259632" y="260648"/>
            <a:ext cx="7128792" cy="369332"/>
          </a:xfrm>
          <a:prstGeom prst="rect">
            <a:avLst/>
          </a:prstGeom>
          <a:noFill/>
        </p:spPr>
        <p:txBody>
          <a:bodyPr wrap="square" rtlCol="0">
            <a:spAutoFit/>
          </a:bodyPr>
          <a:lstStyle/>
          <a:p>
            <a:r>
              <a:rPr lang="es-VE" b="1" i="1" dirty="0" smtClean="0">
                <a:solidFill>
                  <a:schemeClr val="bg1"/>
                </a:solidFill>
              </a:rPr>
              <a:t>GRÁFICO X- R A TRAVÉS DE MINITAB</a:t>
            </a:r>
            <a:endParaRPr lang="en-US" b="1"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2" name="Rectangle 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4" name="Rectangle 6"/>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6" name="Rectangle 8"/>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8" name="Rectangle 10"/>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0" name="Rectangle 1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2" name="Rectangle 1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4" name="Rectangle 16"/>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6" name="Rectangle 18"/>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8" name="Rectangle 20"/>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0" name="Rectangle 2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2" name="Rectangle 2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 name="TextBox 20"/>
          <p:cNvSpPr txBox="1"/>
          <p:nvPr/>
        </p:nvSpPr>
        <p:spPr>
          <a:xfrm>
            <a:off x="3059832" y="260648"/>
            <a:ext cx="2952328" cy="430887"/>
          </a:xfrm>
          <a:prstGeom prst="rect">
            <a:avLst/>
          </a:prstGeom>
          <a:solidFill>
            <a:schemeClr val="tx2">
              <a:lumMod val="90000"/>
            </a:schemeClr>
          </a:solidFill>
        </p:spPr>
        <p:txBody>
          <a:bodyPr wrap="square" rtlCol="0">
            <a:spAutoFit/>
          </a:bodyPr>
          <a:lstStyle/>
          <a:p>
            <a:pPr algn="ctr"/>
            <a:r>
              <a:rPr lang="es-VE" sz="2200" b="1" i="1" dirty="0" smtClean="0">
                <a:solidFill>
                  <a:schemeClr val="tx2">
                    <a:lumMod val="25000"/>
                  </a:schemeClr>
                </a:solidFill>
                <a:latin typeface="Calibri" pitchFamily="34" charset="0"/>
                <a:cs typeface="Calibri" pitchFamily="34" charset="0"/>
              </a:rPr>
              <a:t>GRÁFICOS DE CONTROL</a:t>
            </a:r>
            <a:endParaRPr lang="en-US" sz="2200" b="1" i="1" dirty="0">
              <a:solidFill>
                <a:schemeClr val="tx2">
                  <a:lumMod val="25000"/>
                </a:schemeClr>
              </a:solidFill>
              <a:latin typeface="Calibri" pitchFamily="34" charset="0"/>
              <a:cs typeface="Calibri" pitchFamily="34" charset="0"/>
            </a:endParaRPr>
          </a:p>
        </p:txBody>
      </p:sp>
      <p:sp>
        <p:nvSpPr>
          <p:cNvPr id="24" name="394 CuadroTexto"/>
          <p:cNvSpPr txBox="1"/>
          <p:nvPr/>
        </p:nvSpPr>
        <p:spPr>
          <a:xfrm>
            <a:off x="1772270" y="3140668"/>
            <a:ext cx="5715040" cy="2308324"/>
          </a:xfrm>
          <a:prstGeom prst="rect">
            <a:avLst/>
          </a:prstGeom>
          <a:gradFill flip="none" rotWithShape="1">
            <a:gsLst>
              <a:gs pos="0">
                <a:srgbClr val="5E9EFF"/>
              </a:gs>
              <a:gs pos="39999">
                <a:srgbClr val="85C2FF"/>
              </a:gs>
              <a:gs pos="70000">
                <a:srgbClr val="C4D6EB"/>
              </a:gs>
              <a:gs pos="100000">
                <a:srgbClr val="FFEBFA"/>
              </a:gs>
            </a:gsLst>
            <a:lin ang="5400000" scaled="0"/>
            <a:tileRect/>
          </a:gradFill>
          <a:effectLst/>
        </p:spPr>
        <p:txBody>
          <a:bodyPr wrap="square" rtlCol="0">
            <a:spAutoFit/>
          </a:bodyPr>
          <a:lstStyle/>
          <a:p>
            <a:pPr algn="just"/>
            <a:r>
              <a:rPr lang="es-ES" b="1" i="1" dirty="0" smtClean="0">
                <a:solidFill>
                  <a:schemeClr val="bg1"/>
                </a:solidFill>
                <a:latin typeface="Calibri" pitchFamily="34" charset="0"/>
                <a:cs typeface="Calibri" pitchFamily="34" charset="0"/>
              </a:rPr>
              <a:t>Una gráfica de Control consiste en una línea central, un par de límites de control, uno de ellos colocado por encima de una línea central y otro por debajo, y en ciertos valores característicos registrados en la gráfica que representa el estado del proceso. Si todos los valores ocurren dentro de los límites de control, sin ninguna tendencia especial, se dice que el proceso está en estado controlado.</a:t>
            </a:r>
            <a:endParaRPr lang="en-US" b="1" i="1" dirty="0">
              <a:solidFill>
                <a:schemeClr val="bg1"/>
              </a:solidFill>
              <a:latin typeface="Calibri" pitchFamily="34" charset="0"/>
              <a:cs typeface="Calibri" pitchFamily="34" charset="0"/>
            </a:endParaRPr>
          </a:p>
        </p:txBody>
      </p:sp>
      <p:sp>
        <p:nvSpPr>
          <p:cNvPr id="25" name="400 Forma libre"/>
          <p:cNvSpPr/>
          <p:nvPr/>
        </p:nvSpPr>
        <p:spPr>
          <a:xfrm>
            <a:off x="1763688" y="2244937"/>
            <a:ext cx="5715040" cy="896031"/>
          </a:xfrm>
          <a:custGeom>
            <a:avLst/>
            <a:gdLst>
              <a:gd name="connsiteX0" fmla="*/ 0 w 2500330"/>
              <a:gd name="connsiteY0" fmla="*/ 1714512 h 1714512"/>
              <a:gd name="connsiteX1" fmla="*/ 500072 w 2500330"/>
              <a:gd name="connsiteY1" fmla="*/ 0 h 1714512"/>
              <a:gd name="connsiteX2" fmla="*/ 2000258 w 2500330"/>
              <a:gd name="connsiteY2" fmla="*/ 0 h 1714512"/>
              <a:gd name="connsiteX3" fmla="*/ 2500330 w 2500330"/>
              <a:gd name="connsiteY3" fmla="*/ 1714512 h 1714512"/>
              <a:gd name="connsiteX4" fmla="*/ 0 w 2500330"/>
              <a:gd name="connsiteY4" fmla="*/ 1714512 h 1714512"/>
              <a:gd name="connsiteX0" fmla="*/ 0 w 4572064"/>
              <a:gd name="connsiteY0" fmla="*/ 1285860 h 1714512"/>
              <a:gd name="connsiteX1" fmla="*/ 2571806 w 4572064"/>
              <a:gd name="connsiteY1" fmla="*/ 0 h 1714512"/>
              <a:gd name="connsiteX2" fmla="*/ 4071992 w 4572064"/>
              <a:gd name="connsiteY2" fmla="*/ 0 h 1714512"/>
              <a:gd name="connsiteX3" fmla="*/ 4572064 w 4572064"/>
              <a:gd name="connsiteY3" fmla="*/ 1714512 h 1714512"/>
              <a:gd name="connsiteX4" fmla="*/ 0 w 4572064"/>
              <a:gd name="connsiteY4" fmla="*/ 1285860 h 1714512"/>
              <a:gd name="connsiteX0" fmla="*/ 0 w 7000924"/>
              <a:gd name="connsiteY0" fmla="*/ 1285860 h 1285860"/>
              <a:gd name="connsiteX1" fmla="*/ 2571806 w 7000924"/>
              <a:gd name="connsiteY1" fmla="*/ 0 h 1285860"/>
              <a:gd name="connsiteX2" fmla="*/ 4071992 w 7000924"/>
              <a:gd name="connsiteY2" fmla="*/ 0 h 1285860"/>
              <a:gd name="connsiteX3" fmla="*/ 7000924 w 7000924"/>
              <a:gd name="connsiteY3" fmla="*/ 1285860 h 1285860"/>
              <a:gd name="connsiteX4" fmla="*/ 0 w 7000924"/>
              <a:gd name="connsiteY4" fmla="*/ 1285860 h 1285860"/>
              <a:gd name="connsiteX0" fmla="*/ 0 w 6215074"/>
              <a:gd name="connsiteY0" fmla="*/ 1285860 h 1285860"/>
              <a:gd name="connsiteX1" fmla="*/ 2571806 w 6215074"/>
              <a:gd name="connsiteY1" fmla="*/ 0 h 1285860"/>
              <a:gd name="connsiteX2" fmla="*/ 4071992 w 6215074"/>
              <a:gd name="connsiteY2" fmla="*/ 0 h 1285860"/>
              <a:gd name="connsiteX3" fmla="*/ 6215074 w 6215074"/>
              <a:gd name="connsiteY3" fmla="*/ 1285860 h 1285860"/>
              <a:gd name="connsiteX4" fmla="*/ 0 w 6215074"/>
              <a:gd name="connsiteY4" fmla="*/ 1285860 h 1285860"/>
              <a:gd name="connsiteX0" fmla="*/ 0 w 5715040"/>
              <a:gd name="connsiteY0" fmla="*/ 1285860 h 1285860"/>
              <a:gd name="connsiteX1" fmla="*/ 2071772 w 5715040"/>
              <a:gd name="connsiteY1" fmla="*/ 0 h 1285860"/>
              <a:gd name="connsiteX2" fmla="*/ 3571958 w 5715040"/>
              <a:gd name="connsiteY2" fmla="*/ 0 h 1285860"/>
              <a:gd name="connsiteX3" fmla="*/ 5715040 w 5715040"/>
              <a:gd name="connsiteY3" fmla="*/ 1285860 h 1285860"/>
              <a:gd name="connsiteX4" fmla="*/ 0 w 5715040"/>
              <a:gd name="connsiteY4" fmla="*/ 1285860 h 1285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40" h="1285860">
                <a:moveTo>
                  <a:pt x="0" y="1285860"/>
                </a:moveTo>
                <a:lnTo>
                  <a:pt x="2071772" y="0"/>
                </a:lnTo>
                <a:lnTo>
                  <a:pt x="3571958" y="0"/>
                </a:lnTo>
                <a:lnTo>
                  <a:pt x="5715040" y="1285860"/>
                </a:lnTo>
                <a:lnTo>
                  <a:pt x="0" y="1285860"/>
                </a:lnTo>
                <a:close/>
              </a:path>
            </a:pathLst>
          </a:custGeom>
          <a:gradFill flip="none" rotWithShape="1">
            <a:gsLst>
              <a:gs pos="0">
                <a:srgbClr val="5E9EFF"/>
              </a:gs>
              <a:gs pos="39999">
                <a:srgbClr val="85C2FF"/>
              </a:gs>
              <a:gs pos="70000">
                <a:srgbClr val="C4D6EB"/>
              </a:gs>
              <a:gs pos="100000">
                <a:srgbClr val="FFEBFA"/>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grpSp>
        <p:nvGrpSpPr>
          <p:cNvPr id="26" name="402 Grupo"/>
          <p:cNvGrpSpPr/>
          <p:nvPr/>
        </p:nvGrpSpPr>
        <p:grpSpPr>
          <a:xfrm>
            <a:off x="3760166" y="1920433"/>
            <a:ext cx="1643074" cy="928694"/>
            <a:chOff x="3814758" y="2786058"/>
            <a:chExt cx="1643074" cy="928694"/>
          </a:xfrm>
        </p:grpSpPr>
        <p:sp>
          <p:nvSpPr>
            <p:cNvPr id="27" name="399 Elipse"/>
            <p:cNvSpPr/>
            <p:nvPr/>
          </p:nvSpPr>
          <p:spPr>
            <a:xfrm>
              <a:off x="3814758" y="2786058"/>
              <a:ext cx="1643074" cy="928694"/>
            </a:xfrm>
            <a:prstGeom prst="ellipse">
              <a:avLst/>
            </a:prstGeom>
            <a:gradFill>
              <a:gsLst>
                <a:gs pos="0">
                  <a:srgbClr val="5E9EFF"/>
                </a:gs>
                <a:gs pos="39999">
                  <a:srgbClr val="85C2FF"/>
                </a:gs>
                <a:gs pos="70000">
                  <a:srgbClr val="C4D6EB"/>
                </a:gs>
                <a:gs pos="100000">
                  <a:srgbClr val="FFEBFA"/>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28" name="393 CuadroTexto"/>
            <p:cNvSpPr txBox="1"/>
            <p:nvPr/>
          </p:nvSpPr>
          <p:spPr>
            <a:xfrm>
              <a:off x="3886196" y="2925545"/>
              <a:ext cx="1500198" cy="646331"/>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r>
                <a:rPr lang="es-ES" dirty="0" smtClean="0">
                  <a:solidFill>
                    <a:srgbClr val="002060"/>
                  </a:solidFill>
                  <a:latin typeface="Britannic Bold" pitchFamily="34" charset="0"/>
                </a:rPr>
                <a:t>GRÁFICOS DE CONTROL </a:t>
              </a:r>
              <a:endParaRPr lang="es-VE" dirty="0">
                <a:solidFill>
                  <a:srgbClr val="002060"/>
                </a:solidFill>
                <a:latin typeface="Britannic Bold" pitchFamily="34" charset="0"/>
              </a:endParaRPr>
            </a:p>
          </p:txBody>
        </p:sp>
      </p:grpSp>
      <p:sp>
        <p:nvSpPr>
          <p:cNvPr id="29" name="TextBox 28"/>
          <p:cNvSpPr txBox="1"/>
          <p:nvPr/>
        </p:nvSpPr>
        <p:spPr>
          <a:xfrm>
            <a:off x="1259632" y="980728"/>
            <a:ext cx="7416824" cy="646331"/>
          </a:xfrm>
          <a:prstGeom prst="rect">
            <a:avLst/>
          </a:prstGeom>
          <a:noFill/>
        </p:spPr>
        <p:txBody>
          <a:bodyPr wrap="square" rtlCol="0">
            <a:spAutoFit/>
          </a:bodyPr>
          <a:lstStyle/>
          <a:p>
            <a:r>
              <a:rPr lang="es-VE" i="1" dirty="0" smtClean="0">
                <a:solidFill>
                  <a:schemeClr val="bg1"/>
                </a:solidFill>
              </a:rPr>
              <a:t>Técnica estadística que se utilice para que los procesos se encuentren dentro de los estándares.</a:t>
            </a:r>
            <a:endParaRPr lang="en-US"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259632" y="260648"/>
            <a:ext cx="7128792" cy="369332"/>
          </a:xfrm>
          <a:prstGeom prst="rect">
            <a:avLst/>
          </a:prstGeom>
          <a:noFill/>
        </p:spPr>
        <p:txBody>
          <a:bodyPr wrap="square" rtlCol="0">
            <a:spAutoFit/>
          </a:bodyPr>
          <a:lstStyle/>
          <a:p>
            <a:r>
              <a:rPr lang="es-VE" b="1" i="1" dirty="0" smtClean="0">
                <a:solidFill>
                  <a:schemeClr val="bg1"/>
                </a:solidFill>
              </a:rPr>
              <a:t>ÍNDICE DE CAPACIDAD DEL PROCESO (</a:t>
            </a:r>
            <a:r>
              <a:rPr lang="es-VE" b="1" i="1" dirty="0" err="1" smtClean="0">
                <a:solidFill>
                  <a:schemeClr val="bg1"/>
                </a:solidFill>
              </a:rPr>
              <a:t>Cp</a:t>
            </a:r>
            <a:r>
              <a:rPr lang="es-VE" b="1" i="1" dirty="0" smtClean="0">
                <a:solidFill>
                  <a:schemeClr val="bg1"/>
                </a:solidFill>
              </a:rPr>
              <a:t>) </a:t>
            </a:r>
            <a:endParaRPr lang="en-US" b="1" i="1" dirty="0">
              <a:solidFill>
                <a:schemeClr val="bg1"/>
              </a:solidFill>
            </a:endParaRPr>
          </a:p>
        </p:txBody>
      </p:sp>
      <p:sp>
        <p:nvSpPr>
          <p:cNvPr id="8" name="45 Proceso alternativo"/>
          <p:cNvSpPr/>
          <p:nvPr/>
        </p:nvSpPr>
        <p:spPr>
          <a:xfrm>
            <a:off x="1280253" y="836712"/>
            <a:ext cx="7250065" cy="936104"/>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4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endParaRPr>
          </a:p>
        </p:txBody>
      </p:sp>
      <p:sp>
        <p:nvSpPr>
          <p:cNvPr id="9" name="TextBox 8"/>
          <p:cNvSpPr txBox="1"/>
          <p:nvPr/>
        </p:nvSpPr>
        <p:spPr>
          <a:xfrm>
            <a:off x="1302370" y="939351"/>
            <a:ext cx="7074988" cy="677108"/>
          </a:xfrm>
          <a:prstGeom prst="rect">
            <a:avLst/>
          </a:prstGeom>
          <a:noFill/>
        </p:spPr>
        <p:txBody>
          <a:bodyPr wrap="square" rtlCol="0">
            <a:spAutoFit/>
          </a:bodyPr>
          <a:lstStyle/>
          <a:p>
            <a:pPr algn="just"/>
            <a:r>
              <a:rPr lang="es-ES" sz="1900" b="1" i="1" dirty="0" smtClean="0">
                <a:latin typeface="Calibri" pitchFamily="34" charset="0"/>
                <a:cs typeface="Calibri" pitchFamily="34" charset="0"/>
              </a:rPr>
              <a:t>El índice de capacidad  (</a:t>
            </a:r>
            <a:r>
              <a:rPr lang="es-ES" sz="1900" b="1" i="1" dirty="0" err="1" smtClean="0">
                <a:latin typeface="Calibri" pitchFamily="34" charset="0"/>
                <a:cs typeface="Calibri" pitchFamily="34" charset="0"/>
              </a:rPr>
              <a:t>Cp</a:t>
            </a:r>
            <a:r>
              <a:rPr lang="es-ES" sz="1900" b="1" i="1" dirty="0" smtClean="0">
                <a:latin typeface="Calibri" pitchFamily="34" charset="0"/>
                <a:cs typeface="Calibri" pitchFamily="34" charset="0"/>
              </a:rPr>
              <a:t>) del proceso mide el potencial del proceso para satisfacer las especificaciones y se  define como:</a:t>
            </a:r>
            <a:endParaRPr lang="es-VE" sz="1900" b="1" i="1" dirty="0" smtClean="0">
              <a:solidFill>
                <a:schemeClr val="bg1"/>
              </a:solidFill>
              <a:latin typeface="Calibri" pitchFamily="34" charset="0"/>
              <a:cs typeface="Calibri" pitchFamily="34" charset="0"/>
            </a:endParaRPr>
          </a:p>
        </p:txBody>
      </p:sp>
      <p:grpSp>
        <p:nvGrpSpPr>
          <p:cNvPr id="15" name="Group 14"/>
          <p:cNvGrpSpPr/>
          <p:nvPr/>
        </p:nvGrpSpPr>
        <p:grpSpPr>
          <a:xfrm>
            <a:off x="1619672" y="2348880"/>
            <a:ext cx="2448272" cy="936104"/>
            <a:chOff x="3347864" y="2348880"/>
            <a:chExt cx="2448272" cy="936104"/>
          </a:xfrm>
        </p:grpSpPr>
        <p:sp>
          <p:nvSpPr>
            <p:cNvPr id="11" name="20 Proceso alternativo"/>
            <p:cNvSpPr/>
            <p:nvPr/>
          </p:nvSpPr>
          <p:spPr>
            <a:xfrm>
              <a:off x="3347864" y="2348880"/>
              <a:ext cx="2448272" cy="936104"/>
            </a:xfrm>
            <a:prstGeom prst="flowChartAlternateProcess">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3311292"/>
                <a:satOff val="13270"/>
                <a:lumOff val="2876"/>
                <a:alphaOff val="0"/>
              </a:schemeClr>
            </a:fillRef>
            <a:effectRef idx="2">
              <a:schemeClr val="accent5">
                <a:hueOff val="-3311292"/>
                <a:satOff val="13270"/>
                <a:lumOff val="2876"/>
                <a:alphaOff val="0"/>
              </a:schemeClr>
            </a:effectRef>
            <a:fontRef idx="minor">
              <a:schemeClr val="lt1"/>
            </a:fontRef>
          </p:style>
        </p:sp>
        <p:graphicFrame>
          <p:nvGraphicFramePr>
            <p:cNvPr id="34819" name="Object 3"/>
            <p:cNvGraphicFramePr>
              <a:graphicFrameLocks noChangeAspect="1"/>
            </p:cNvGraphicFramePr>
            <p:nvPr/>
          </p:nvGraphicFramePr>
          <p:xfrm>
            <a:off x="3513138" y="2438400"/>
            <a:ext cx="2152650" cy="784225"/>
          </p:xfrm>
          <a:graphic>
            <a:graphicData uri="http://schemas.openxmlformats.org/presentationml/2006/ole">
              <p:oleObj spid="_x0000_s34819" name="Ecuación" r:id="rId4" imgW="1066680" imgH="393480" progId="Equation.3">
                <p:embed/>
              </p:oleObj>
            </a:graphicData>
          </a:graphic>
        </p:graphicFrame>
      </p:grpSp>
      <p:sp>
        <p:nvSpPr>
          <p:cNvPr id="16" name="Left Brace 15"/>
          <p:cNvSpPr/>
          <p:nvPr/>
        </p:nvSpPr>
        <p:spPr>
          <a:xfrm>
            <a:off x="4283968" y="2132856"/>
            <a:ext cx="144016" cy="1224136"/>
          </a:xfrm>
          <a:prstGeom prst="leftBrace">
            <a:avLst/>
          </a:prstGeom>
          <a:ln w="412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p:cNvSpPr txBox="1"/>
          <p:nvPr/>
        </p:nvSpPr>
        <p:spPr>
          <a:xfrm>
            <a:off x="4499992" y="2195920"/>
            <a:ext cx="4211960" cy="369332"/>
          </a:xfrm>
          <a:prstGeom prst="rect">
            <a:avLst/>
          </a:prstGeom>
          <a:noFill/>
        </p:spPr>
        <p:txBody>
          <a:bodyPr wrap="square" rtlCol="0">
            <a:spAutoFit/>
          </a:bodyPr>
          <a:lstStyle/>
          <a:p>
            <a:r>
              <a:rPr lang="es-VE" i="1" dirty="0" smtClean="0">
                <a:solidFill>
                  <a:schemeClr val="bg1"/>
                </a:solidFill>
              </a:rPr>
              <a:t>LES: Límite superior de especificación</a:t>
            </a:r>
          </a:p>
        </p:txBody>
      </p:sp>
      <p:sp>
        <p:nvSpPr>
          <p:cNvPr id="18" name="TextBox 17"/>
          <p:cNvSpPr txBox="1"/>
          <p:nvPr/>
        </p:nvSpPr>
        <p:spPr>
          <a:xfrm>
            <a:off x="4499992" y="2546668"/>
            <a:ext cx="4211960" cy="369332"/>
          </a:xfrm>
          <a:prstGeom prst="rect">
            <a:avLst/>
          </a:prstGeom>
          <a:noFill/>
        </p:spPr>
        <p:txBody>
          <a:bodyPr wrap="square" rtlCol="0">
            <a:spAutoFit/>
          </a:bodyPr>
          <a:lstStyle/>
          <a:p>
            <a:r>
              <a:rPr lang="es-VE" i="1" dirty="0" smtClean="0">
                <a:solidFill>
                  <a:schemeClr val="bg1"/>
                </a:solidFill>
              </a:rPr>
              <a:t>LESI: Límite inferior de especificación</a:t>
            </a:r>
          </a:p>
        </p:txBody>
      </p:sp>
      <p:sp>
        <p:nvSpPr>
          <p:cNvPr id="20" name="TextBox 19"/>
          <p:cNvSpPr txBox="1"/>
          <p:nvPr/>
        </p:nvSpPr>
        <p:spPr>
          <a:xfrm>
            <a:off x="4499992" y="2906708"/>
            <a:ext cx="4211960" cy="369332"/>
          </a:xfrm>
          <a:prstGeom prst="rect">
            <a:avLst/>
          </a:prstGeom>
          <a:noFill/>
        </p:spPr>
        <p:txBody>
          <a:bodyPr wrap="square" rtlCol="0">
            <a:spAutoFit/>
          </a:bodyPr>
          <a:lstStyle/>
          <a:p>
            <a:r>
              <a:rPr lang="es-VE" i="1" dirty="0" smtClean="0">
                <a:solidFill>
                  <a:schemeClr val="bg1"/>
                </a:solidFill>
              </a:rPr>
              <a:t>σ: Desviación estándar o típica</a:t>
            </a:r>
          </a:p>
        </p:txBody>
      </p:sp>
      <p:grpSp>
        <p:nvGrpSpPr>
          <p:cNvPr id="21" name="Group 20"/>
          <p:cNvGrpSpPr/>
          <p:nvPr/>
        </p:nvGrpSpPr>
        <p:grpSpPr>
          <a:xfrm>
            <a:off x="1259632" y="3700623"/>
            <a:ext cx="7488832" cy="926451"/>
            <a:chOff x="3287221" y="1705971"/>
            <a:chExt cx="2513104" cy="664480"/>
          </a:xfrm>
        </p:grpSpPr>
        <p:sp>
          <p:nvSpPr>
            <p:cNvPr id="22" name="45 Proceso alternativo"/>
            <p:cNvSpPr/>
            <p:nvPr/>
          </p:nvSpPr>
          <p:spPr>
            <a:xfrm>
              <a:off x="3287221" y="1705971"/>
              <a:ext cx="2513104" cy="664480"/>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lang="es-VE" sz="1500" b="1" kern="0" dirty="0" smtClean="0">
                <a:solidFill>
                  <a:sysClr val="window" lastClr="FFFFFF"/>
                </a:solidFill>
                <a:latin typeface="Arial" pitchFamily="34" charset="0"/>
                <a:ea typeface="+mn-ea"/>
                <a:cs typeface="Arial" pitchFamily="34" charset="0"/>
              </a:endParaRPr>
            </a:p>
          </p:txBody>
        </p:sp>
        <p:sp>
          <p:nvSpPr>
            <p:cNvPr id="23" name="TextBox 24"/>
            <p:cNvSpPr txBox="1"/>
            <p:nvPr/>
          </p:nvSpPr>
          <p:spPr>
            <a:xfrm>
              <a:off x="3311386" y="1763682"/>
              <a:ext cx="2461672" cy="485643"/>
            </a:xfrm>
            <a:prstGeom prst="rect">
              <a:avLst/>
            </a:prstGeom>
            <a:noFill/>
          </p:spPr>
          <p:txBody>
            <a:bodyPr wrap="square" rtlCol="0">
              <a:spAutoFit/>
            </a:bodyPr>
            <a:lstStyle/>
            <a:p>
              <a:pPr algn="just"/>
              <a:r>
                <a:rPr lang="es-ES" sz="1900" b="1" i="1" dirty="0" smtClean="0">
                  <a:latin typeface="Calibri" pitchFamily="34" charset="0"/>
                  <a:cs typeface="Calibri" pitchFamily="34" charset="0"/>
                </a:rPr>
                <a:t>El índice de capacidad (</a:t>
              </a:r>
              <a:r>
                <a:rPr lang="es-ES" sz="1900" b="1" i="1" dirty="0" err="1" smtClean="0">
                  <a:latin typeface="Calibri" pitchFamily="34" charset="0"/>
                  <a:cs typeface="Calibri" pitchFamily="34" charset="0"/>
                </a:rPr>
                <a:t>Cpk</a:t>
              </a:r>
              <a:r>
                <a:rPr lang="es-ES" sz="1900" b="1" i="1" dirty="0" smtClean="0">
                  <a:latin typeface="Calibri" pitchFamily="34" charset="0"/>
                  <a:cs typeface="Calibri" pitchFamily="34" charset="0"/>
                </a:rPr>
                <a:t>) mide el desempeño del proceso y se define como sigue:</a:t>
              </a:r>
              <a:endParaRPr lang="en-US" sz="1900" b="1" i="1" dirty="0">
                <a:solidFill>
                  <a:schemeClr val="bg1"/>
                </a:solidFill>
                <a:latin typeface="Calibri" pitchFamily="34" charset="0"/>
                <a:cs typeface="Calibri" pitchFamily="34" charset="0"/>
              </a:endParaRPr>
            </a:p>
          </p:txBody>
        </p:sp>
      </p:grpSp>
      <p:sp>
        <p:nvSpPr>
          <p:cNvPr id="25" name="20 Proceso alternativo"/>
          <p:cNvSpPr/>
          <p:nvPr/>
        </p:nvSpPr>
        <p:spPr>
          <a:xfrm>
            <a:off x="2699792" y="5013176"/>
            <a:ext cx="4824536" cy="936104"/>
          </a:xfrm>
          <a:prstGeom prst="flowChartAlternateProcess">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3311292"/>
              <a:satOff val="13270"/>
              <a:lumOff val="2876"/>
              <a:alphaOff val="0"/>
            </a:schemeClr>
          </a:fillRef>
          <a:effectRef idx="2">
            <a:schemeClr val="accent5">
              <a:hueOff val="-3311292"/>
              <a:satOff val="13270"/>
              <a:lumOff val="2876"/>
              <a:alphaOff val="0"/>
            </a:schemeClr>
          </a:effectRef>
          <a:fontRef idx="minor">
            <a:schemeClr val="lt1"/>
          </a:fontRef>
        </p:style>
      </p:sp>
      <p:graphicFrame>
        <p:nvGraphicFramePr>
          <p:cNvPr id="26" name="Object 3"/>
          <p:cNvGraphicFramePr>
            <a:graphicFrameLocks noChangeAspect="1"/>
          </p:cNvGraphicFramePr>
          <p:nvPr/>
        </p:nvGraphicFramePr>
        <p:xfrm>
          <a:off x="2794025" y="5033642"/>
          <a:ext cx="4586287" cy="962025"/>
        </p:xfrm>
        <a:graphic>
          <a:graphicData uri="http://schemas.openxmlformats.org/presentationml/2006/ole">
            <p:oleObj spid="_x0000_s34821" name="Ecuación" r:id="rId5" imgW="2273040" imgH="482400" progId="Equation.3">
              <p:embed/>
            </p:oleObj>
          </a:graphicData>
        </a:graphic>
      </p:graphicFrame>
      <p:sp>
        <p:nvSpPr>
          <p:cNvPr id="31" name="TextBox 30"/>
          <p:cNvSpPr txBox="1"/>
          <p:nvPr/>
        </p:nvSpPr>
        <p:spPr>
          <a:xfrm>
            <a:off x="1187624" y="6228020"/>
            <a:ext cx="936104" cy="369332"/>
          </a:xfrm>
          <a:prstGeom prst="rect">
            <a:avLst/>
          </a:prstGeom>
          <a:noFill/>
        </p:spPr>
        <p:txBody>
          <a:bodyPr wrap="square" rtlCol="0">
            <a:spAutoFit/>
          </a:bodyPr>
          <a:lstStyle/>
          <a:p>
            <a:r>
              <a:rPr lang="es-VE" i="1" dirty="0" smtClean="0">
                <a:solidFill>
                  <a:schemeClr val="bg1"/>
                </a:solidFill>
              </a:rPr>
              <a:t>Donde </a:t>
            </a:r>
          </a:p>
        </p:txBody>
      </p:sp>
      <p:graphicFrame>
        <p:nvGraphicFramePr>
          <p:cNvPr id="34822" name="Object 6"/>
          <p:cNvGraphicFramePr>
            <a:graphicFrameLocks noChangeAspect="1"/>
          </p:cNvGraphicFramePr>
          <p:nvPr/>
        </p:nvGraphicFramePr>
        <p:xfrm>
          <a:off x="2020188" y="6268844"/>
          <a:ext cx="360040" cy="288032"/>
        </p:xfrm>
        <a:graphic>
          <a:graphicData uri="http://schemas.openxmlformats.org/presentationml/2006/ole">
            <p:oleObj spid="_x0000_s34822" name="Ecuación" r:id="rId6" imgW="177480" imgH="203040" progId="Equation.3">
              <p:embed/>
            </p:oleObj>
          </a:graphicData>
        </a:graphic>
      </p:graphicFrame>
      <p:sp>
        <p:nvSpPr>
          <p:cNvPr id="34" name="TextBox 33"/>
          <p:cNvSpPr txBox="1"/>
          <p:nvPr/>
        </p:nvSpPr>
        <p:spPr>
          <a:xfrm>
            <a:off x="2299276" y="6237312"/>
            <a:ext cx="4176464" cy="369332"/>
          </a:xfrm>
          <a:prstGeom prst="rect">
            <a:avLst/>
          </a:prstGeom>
          <a:noFill/>
        </p:spPr>
        <p:txBody>
          <a:bodyPr wrap="square" rtlCol="0">
            <a:spAutoFit/>
          </a:bodyPr>
          <a:lstStyle/>
          <a:p>
            <a:r>
              <a:rPr lang="es-VE" i="1" dirty="0" smtClean="0">
                <a:solidFill>
                  <a:schemeClr val="bg1"/>
                </a:solidFill>
              </a:rPr>
              <a:t>es la media de la muestra </a:t>
            </a:r>
          </a:p>
        </p:txBody>
      </p:sp>
    </p:spTree>
  </p:cSld>
  <p:clrMapOvr>
    <a:masterClrMapping/>
  </p:clrMapOvr>
  <p:transition>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 name="45 Proceso alternativo"/>
          <p:cNvSpPr/>
          <p:nvPr/>
        </p:nvSpPr>
        <p:spPr>
          <a:xfrm>
            <a:off x="4932040" y="5157192"/>
            <a:ext cx="3888432" cy="1080120"/>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4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endParaRPr>
          </a:p>
        </p:txBody>
      </p:sp>
      <p:sp>
        <p:nvSpPr>
          <p:cNvPr id="20" name="45 Proceso alternativo"/>
          <p:cNvSpPr/>
          <p:nvPr/>
        </p:nvSpPr>
        <p:spPr>
          <a:xfrm>
            <a:off x="5004048" y="1268760"/>
            <a:ext cx="3888432" cy="1080120"/>
          </a:xfrm>
          <a:prstGeom prst="flowChartAlternateProcess">
            <a:avLst/>
          </a:prstGeom>
          <a:gradFill rotWithShape="1">
            <a:gsLst>
              <a:gs pos="0">
                <a:srgbClr val="8B5D3D">
                  <a:hueOff val="-9933876"/>
                  <a:satOff val="39811"/>
                  <a:lumOff val="8628"/>
                  <a:tint val="43000"/>
                  <a:satMod val="165000"/>
                  <a:alpha val="63000"/>
                </a:srgbClr>
              </a:gs>
              <a:gs pos="55000">
                <a:srgbClr val="8B5D3D">
                  <a:hueOff val="-9933876"/>
                  <a:satOff val="39811"/>
                  <a:lumOff val="8628"/>
                  <a:alphaOff val="0"/>
                  <a:tint val="83000"/>
                  <a:satMod val="155000"/>
                </a:srgbClr>
              </a:gs>
              <a:gs pos="100000">
                <a:srgbClr val="8B5D3D">
                  <a:hueOff val="-9933876"/>
                  <a:satOff val="39811"/>
                  <a:lumOff val="8628"/>
                  <a:alphaOff val="0"/>
                  <a:shade val="85000"/>
                </a:srgb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VE" sz="1400" b="1" i="0" u="none" strike="noStrike" kern="0" cap="none" spc="0" normalizeH="0" baseline="0" noProof="0" dirty="0" smtClean="0">
              <a:ln>
                <a:noFill/>
              </a:ln>
              <a:solidFill>
                <a:sysClr val="window" lastClr="FFFFFF"/>
              </a:solidFill>
              <a:effectLst/>
              <a:uLnTx/>
              <a:uFillTx/>
              <a:latin typeface="Arial" pitchFamily="34" charset="0"/>
              <a:ea typeface="+mn-ea"/>
              <a:cs typeface="Arial" pitchFamily="34" charset="0"/>
            </a:endParaRPr>
          </a:p>
        </p:txBody>
      </p:sp>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8 Elipse"/>
          <p:cNvSpPr/>
          <p:nvPr/>
        </p:nvSpPr>
        <p:spPr>
          <a:xfrm>
            <a:off x="0" y="3219816"/>
            <a:ext cx="2536208" cy="928694"/>
          </a:xfrm>
          <a:prstGeom prst="ellipse">
            <a:avLst/>
          </a:prstGeom>
          <a:gradFill flip="none" rotWithShape="1">
            <a:gsLst>
              <a:gs pos="0">
                <a:srgbClr val="FFEFD1"/>
              </a:gs>
              <a:gs pos="64999">
                <a:srgbClr val="F0EBD5"/>
              </a:gs>
              <a:gs pos="100000">
                <a:srgbClr val="D1C39F"/>
              </a:gs>
            </a:gsLst>
            <a:lin ang="8100000" scaled="0"/>
            <a:tileRect/>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solidFill>
                <a:schemeClr val="bg1"/>
              </a:solidFill>
            </a:endParaRPr>
          </a:p>
        </p:txBody>
      </p:sp>
      <p:sp>
        <p:nvSpPr>
          <p:cNvPr id="6" name="6 CuadroTexto"/>
          <p:cNvSpPr txBox="1"/>
          <p:nvPr/>
        </p:nvSpPr>
        <p:spPr>
          <a:xfrm>
            <a:off x="-249874" y="3284984"/>
            <a:ext cx="3000396" cy="769441"/>
          </a:xfrm>
          <a:prstGeom prst="rect">
            <a:avLst/>
          </a:prstGeom>
          <a:noFill/>
        </p:spPr>
        <p:txBody>
          <a:bodyPr wrap="square" rtlCol="0">
            <a:spAutoFit/>
          </a:bodyPr>
          <a:lstStyle/>
          <a:p>
            <a:pPr algn="ctr"/>
            <a:r>
              <a:rPr lang="es-VE" sz="2200" b="1" i="1" dirty="0" smtClean="0">
                <a:ln w="1905"/>
                <a:solidFill>
                  <a:schemeClr val="bg1"/>
                </a:solidFill>
                <a:effectLst>
                  <a:innerShdw blurRad="69850" dist="43180" dir="5400000">
                    <a:srgbClr val="000000">
                      <a:alpha val="65000"/>
                    </a:srgbClr>
                  </a:innerShdw>
                </a:effectLst>
                <a:latin typeface="Calibri" pitchFamily="34" charset="0"/>
              </a:rPr>
              <a:t>Índice de Capacidad</a:t>
            </a:r>
          </a:p>
          <a:p>
            <a:pPr algn="ctr"/>
            <a:r>
              <a:rPr lang="es-VE" sz="2200" b="1" i="1" dirty="0" smtClean="0">
                <a:ln w="1905"/>
                <a:solidFill>
                  <a:schemeClr val="bg1"/>
                </a:solidFill>
                <a:effectLst>
                  <a:innerShdw blurRad="69850" dist="43180" dir="5400000">
                    <a:srgbClr val="000000">
                      <a:alpha val="65000"/>
                    </a:srgbClr>
                  </a:innerShdw>
                </a:effectLst>
                <a:latin typeface="Calibri" pitchFamily="34" charset="0"/>
              </a:rPr>
              <a:t>(</a:t>
            </a:r>
            <a:r>
              <a:rPr lang="es-VE" sz="2200" b="1" i="1" dirty="0" err="1" smtClean="0">
                <a:ln w="1905"/>
                <a:solidFill>
                  <a:schemeClr val="bg1"/>
                </a:solidFill>
                <a:effectLst>
                  <a:innerShdw blurRad="69850" dist="43180" dir="5400000">
                    <a:srgbClr val="000000">
                      <a:alpha val="65000"/>
                    </a:srgbClr>
                  </a:innerShdw>
                </a:effectLst>
                <a:latin typeface="Calibri" pitchFamily="34" charset="0"/>
              </a:rPr>
              <a:t>Cp</a:t>
            </a:r>
            <a:r>
              <a:rPr lang="es-VE" sz="2200" b="1" i="1" dirty="0" smtClean="0">
                <a:ln w="1905"/>
                <a:solidFill>
                  <a:schemeClr val="bg1"/>
                </a:solidFill>
                <a:effectLst>
                  <a:innerShdw blurRad="69850" dist="43180" dir="5400000">
                    <a:srgbClr val="000000">
                      <a:alpha val="65000"/>
                    </a:srgbClr>
                  </a:innerShdw>
                </a:effectLst>
                <a:latin typeface="Calibri" pitchFamily="34" charset="0"/>
              </a:rPr>
              <a:t>)</a:t>
            </a:r>
            <a:endParaRPr lang="es-ES_tradnl" sz="2200" b="1" i="1" dirty="0" smtClean="0">
              <a:ln w="1905"/>
              <a:solidFill>
                <a:schemeClr val="bg1"/>
              </a:solidFill>
              <a:effectLst>
                <a:innerShdw blurRad="69850" dist="43180" dir="5400000">
                  <a:srgbClr val="000000">
                    <a:alpha val="65000"/>
                  </a:srgbClr>
                </a:innerShdw>
              </a:effectLst>
              <a:latin typeface="Calibri" pitchFamily="34" charset="0"/>
            </a:endParaRPr>
          </a:p>
        </p:txBody>
      </p:sp>
      <p:sp>
        <p:nvSpPr>
          <p:cNvPr id="7" name="10 Flecha abajo"/>
          <p:cNvSpPr/>
          <p:nvPr/>
        </p:nvSpPr>
        <p:spPr>
          <a:xfrm rot="12745517">
            <a:off x="2565946" y="2427911"/>
            <a:ext cx="428628" cy="824985"/>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a:solidFill>
                <a:schemeClr val="bg1"/>
              </a:solidFill>
              <a:latin typeface="Tempus Sans ITC" pitchFamily="82" charset="0"/>
            </a:endParaRPr>
          </a:p>
        </p:txBody>
      </p:sp>
      <p:sp>
        <p:nvSpPr>
          <p:cNvPr id="8" name="12 CuadroTexto"/>
          <p:cNvSpPr txBox="1"/>
          <p:nvPr/>
        </p:nvSpPr>
        <p:spPr>
          <a:xfrm>
            <a:off x="3250588" y="1700808"/>
            <a:ext cx="1714512" cy="430887"/>
          </a:xfrm>
          <a:prstGeom prst="rect">
            <a:avLst/>
          </a:prstGeom>
          <a:noFill/>
        </p:spPr>
        <p:txBody>
          <a:bodyPr wrap="square" rtlCol="0">
            <a:spAutoFit/>
          </a:bodyPr>
          <a:lstStyle/>
          <a:p>
            <a:pPr algn="just"/>
            <a:r>
              <a:rPr lang="es-VE" sz="2100" b="1" i="1" dirty="0" err="1" smtClean="0">
                <a:solidFill>
                  <a:schemeClr val="bg1"/>
                </a:solidFill>
                <a:latin typeface="Calibri" pitchFamily="34" charset="0"/>
              </a:rPr>
              <a:t>Cp</a:t>
            </a:r>
            <a:r>
              <a:rPr lang="es-VE" sz="2100" b="1" i="1" dirty="0" smtClean="0">
                <a:solidFill>
                  <a:schemeClr val="bg1"/>
                </a:solidFill>
                <a:latin typeface="Calibri" pitchFamily="34" charset="0"/>
              </a:rPr>
              <a:t> </a:t>
            </a:r>
            <a:r>
              <a:rPr lang="en-US" sz="2100" b="1" i="1" dirty="0" smtClean="0">
                <a:solidFill>
                  <a:schemeClr val="bg1"/>
                </a:solidFill>
                <a:latin typeface="Calibri" pitchFamily="34" charset="0"/>
              </a:rPr>
              <a:t>&gt;1,33</a:t>
            </a:r>
            <a:endParaRPr lang="es-ES" sz="2100" b="1" i="1" dirty="0">
              <a:solidFill>
                <a:schemeClr val="bg1"/>
              </a:solidFill>
              <a:latin typeface="Calibri" pitchFamily="34" charset="0"/>
            </a:endParaRPr>
          </a:p>
        </p:txBody>
      </p:sp>
      <p:sp>
        <p:nvSpPr>
          <p:cNvPr id="9" name="13 CuadroTexto"/>
          <p:cNvSpPr txBox="1"/>
          <p:nvPr/>
        </p:nvSpPr>
        <p:spPr>
          <a:xfrm>
            <a:off x="4894264" y="1268760"/>
            <a:ext cx="4070224" cy="1015663"/>
          </a:xfrm>
          <a:prstGeom prst="rect">
            <a:avLst/>
          </a:prstGeom>
          <a:noFill/>
        </p:spPr>
        <p:txBody>
          <a:bodyPr wrap="square" rtlCol="0">
            <a:spAutoFit/>
          </a:bodyPr>
          <a:lstStyle/>
          <a:p>
            <a:pPr algn="just"/>
            <a:r>
              <a:rPr lang="es-ES" sz="2000" b="1" i="1" dirty="0" smtClean="0">
                <a:solidFill>
                  <a:schemeClr val="bg1"/>
                </a:solidFill>
                <a:latin typeface="Calibri" pitchFamily="34" charset="0"/>
                <a:cs typeface="Calibri" pitchFamily="34" charset="0"/>
              </a:rPr>
              <a:t>Tendremos un proceso satisfactorio, capaz de cumplir con las Especificaciones</a:t>
            </a:r>
            <a:endParaRPr lang="es-ES" sz="2000" b="1" i="1" dirty="0">
              <a:solidFill>
                <a:schemeClr val="bg1"/>
              </a:solidFill>
              <a:latin typeface="Calibri" pitchFamily="34" charset="0"/>
              <a:cs typeface="Calibri" pitchFamily="34" charset="0"/>
            </a:endParaRPr>
          </a:p>
        </p:txBody>
      </p:sp>
      <p:sp>
        <p:nvSpPr>
          <p:cNvPr id="11" name="15 Flecha abajo"/>
          <p:cNvSpPr/>
          <p:nvPr/>
        </p:nvSpPr>
        <p:spPr>
          <a:xfrm rot="18926782">
            <a:off x="2572221" y="4033189"/>
            <a:ext cx="428628" cy="824985"/>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a:solidFill>
                <a:schemeClr val="bg1"/>
              </a:solidFill>
              <a:latin typeface="Tempus Sans ITC" pitchFamily="82" charset="0"/>
            </a:endParaRPr>
          </a:p>
        </p:txBody>
      </p:sp>
      <p:sp>
        <p:nvSpPr>
          <p:cNvPr id="12" name="16 CuadroTexto"/>
          <p:cNvSpPr txBox="1"/>
          <p:nvPr/>
        </p:nvSpPr>
        <p:spPr>
          <a:xfrm>
            <a:off x="3036274" y="5374377"/>
            <a:ext cx="1785950" cy="430887"/>
          </a:xfrm>
          <a:prstGeom prst="rect">
            <a:avLst/>
          </a:prstGeom>
          <a:noFill/>
        </p:spPr>
        <p:txBody>
          <a:bodyPr wrap="square" rtlCol="0">
            <a:spAutoFit/>
          </a:bodyPr>
          <a:lstStyle/>
          <a:p>
            <a:pPr algn="ctr"/>
            <a:r>
              <a:rPr lang="es-VE" sz="2100" b="1" i="1" dirty="0" err="1" smtClean="0">
                <a:solidFill>
                  <a:schemeClr val="bg1"/>
                </a:solidFill>
                <a:latin typeface="Calibri" pitchFamily="34" charset="0"/>
              </a:rPr>
              <a:t>Cp</a:t>
            </a:r>
            <a:r>
              <a:rPr lang="es-VE" sz="2100" b="1" i="1" dirty="0" smtClean="0">
                <a:solidFill>
                  <a:schemeClr val="bg1"/>
                </a:solidFill>
                <a:latin typeface="Calibri" pitchFamily="34" charset="0"/>
              </a:rPr>
              <a:t>&gt;1,33</a:t>
            </a:r>
            <a:endParaRPr lang="es-ES" sz="2100" b="1" i="1" dirty="0">
              <a:solidFill>
                <a:schemeClr val="bg1"/>
              </a:solidFill>
              <a:latin typeface="Calibri" pitchFamily="34" charset="0"/>
            </a:endParaRPr>
          </a:p>
        </p:txBody>
      </p:sp>
      <p:sp>
        <p:nvSpPr>
          <p:cNvPr id="14" name="19 CuadroTexto"/>
          <p:cNvSpPr txBox="1"/>
          <p:nvPr/>
        </p:nvSpPr>
        <p:spPr>
          <a:xfrm>
            <a:off x="4821678" y="5157192"/>
            <a:ext cx="4070802" cy="1015663"/>
          </a:xfrm>
          <a:prstGeom prst="rect">
            <a:avLst/>
          </a:prstGeom>
          <a:noFill/>
        </p:spPr>
        <p:txBody>
          <a:bodyPr wrap="square" rtlCol="0">
            <a:spAutoFit/>
          </a:bodyPr>
          <a:lstStyle/>
          <a:p>
            <a:pPr algn="just"/>
            <a:r>
              <a:rPr lang="es-ES" sz="2000" b="1" i="1" dirty="0" smtClean="0">
                <a:solidFill>
                  <a:schemeClr val="bg1"/>
                </a:solidFill>
                <a:latin typeface="Calibri" pitchFamily="34" charset="0"/>
                <a:cs typeface="Calibri" pitchFamily="34" charset="0"/>
              </a:rPr>
              <a:t>Tenemos un proceso inadecuado, que con seguridad no podrá cumplir con las especificaciones</a:t>
            </a:r>
            <a:endParaRPr lang="en-US" sz="2000" b="1" i="1" dirty="0">
              <a:solidFill>
                <a:schemeClr val="bg1"/>
              </a:solidFill>
              <a:latin typeface="Calibri" pitchFamily="34" charset="0"/>
              <a:cs typeface="Calibri" pitchFamily="34" charset="0"/>
            </a:endParaRPr>
          </a:p>
        </p:txBody>
      </p:sp>
      <p:sp>
        <p:nvSpPr>
          <p:cNvPr id="15" name="15 Flecha abajo"/>
          <p:cNvSpPr/>
          <p:nvPr/>
        </p:nvSpPr>
        <p:spPr>
          <a:xfrm rot="16200000">
            <a:off x="2825534" y="3190346"/>
            <a:ext cx="428628" cy="824985"/>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a:solidFill>
                <a:schemeClr val="bg1"/>
              </a:solidFill>
              <a:latin typeface="Tempus Sans ITC" pitchFamily="82" charset="0"/>
            </a:endParaRPr>
          </a:p>
        </p:txBody>
      </p:sp>
      <p:sp>
        <p:nvSpPr>
          <p:cNvPr id="16" name="12 CuadroTexto"/>
          <p:cNvSpPr txBox="1"/>
          <p:nvPr/>
        </p:nvSpPr>
        <p:spPr>
          <a:xfrm>
            <a:off x="3397454" y="3358153"/>
            <a:ext cx="1714512" cy="430887"/>
          </a:xfrm>
          <a:prstGeom prst="rect">
            <a:avLst/>
          </a:prstGeom>
          <a:noFill/>
        </p:spPr>
        <p:txBody>
          <a:bodyPr wrap="square" rtlCol="0">
            <a:spAutoFit/>
          </a:bodyPr>
          <a:lstStyle/>
          <a:p>
            <a:pPr algn="just"/>
            <a:r>
              <a:rPr lang="es-VE" sz="2100" b="1" i="1" dirty="0" smtClean="0">
                <a:solidFill>
                  <a:schemeClr val="bg1"/>
                </a:solidFill>
                <a:latin typeface="Calibri" pitchFamily="34" charset="0"/>
              </a:rPr>
              <a:t>1&lt;</a:t>
            </a:r>
            <a:r>
              <a:rPr lang="es-VE" sz="2100" b="1" i="1" dirty="0" err="1" smtClean="0">
                <a:solidFill>
                  <a:schemeClr val="bg1"/>
                </a:solidFill>
                <a:latin typeface="Calibri" pitchFamily="34" charset="0"/>
              </a:rPr>
              <a:t>Cp</a:t>
            </a:r>
            <a:r>
              <a:rPr lang="es-VE" sz="2100" b="1" i="1" dirty="0" smtClean="0">
                <a:solidFill>
                  <a:schemeClr val="bg1"/>
                </a:solidFill>
                <a:latin typeface="Calibri" pitchFamily="34" charset="0"/>
              </a:rPr>
              <a:t> </a:t>
            </a:r>
            <a:r>
              <a:rPr lang="en-US" sz="2100" b="1" i="1" dirty="0" smtClean="0">
                <a:solidFill>
                  <a:schemeClr val="bg1"/>
                </a:solidFill>
                <a:latin typeface="Calibri" pitchFamily="34" charset="0"/>
              </a:rPr>
              <a:t>&lt;1,33</a:t>
            </a:r>
            <a:endParaRPr lang="es-ES" sz="2100" b="1" i="1" dirty="0">
              <a:solidFill>
                <a:schemeClr val="bg1"/>
              </a:solidFill>
              <a:latin typeface="Calibri" pitchFamily="34" charset="0"/>
            </a:endParaRPr>
          </a:p>
        </p:txBody>
      </p:sp>
      <p:sp>
        <p:nvSpPr>
          <p:cNvPr id="24" name="45 Proceso alternativo"/>
          <p:cNvSpPr/>
          <p:nvPr/>
        </p:nvSpPr>
        <p:spPr>
          <a:xfrm>
            <a:off x="4932040" y="2636912"/>
            <a:ext cx="4032448" cy="2232248"/>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lang="es-VE" sz="1500" b="1" i="1" kern="0" dirty="0" smtClean="0">
              <a:solidFill>
                <a:sysClr val="window" lastClr="FFFFFF"/>
              </a:solidFill>
              <a:latin typeface="Calibri" pitchFamily="34" charset="0"/>
              <a:cs typeface="Calibri" pitchFamily="34" charset="0"/>
            </a:endParaRPr>
          </a:p>
        </p:txBody>
      </p:sp>
      <p:sp>
        <p:nvSpPr>
          <p:cNvPr id="19" name="13 CuadroTexto"/>
          <p:cNvSpPr txBox="1"/>
          <p:nvPr/>
        </p:nvSpPr>
        <p:spPr>
          <a:xfrm>
            <a:off x="4858166" y="2550383"/>
            <a:ext cx="4034314" cy="2246769"/>
          </a:xfrm>
          <a:prstGeom prst="rect">
            <a:avLst/>
          </a:prstGeom>
          <a:noFill/>
        </p:spPr>
        <p:txBody>
          <a:bodyPr wrap="square" rtlCol="0">
            <a:spAutoFit/>
          </a:bodyPr>
          <a:lstStyle/>
          <a:p>
            <a:pPr algn="just"/>
            <a:r>
              <a:rPr lang="es-ES" sz="2000" b="1" i="1" dirty="0" smtClean="0">
                <a:solidFill>
                  <a:schemeClr val="bg1"/>
                </a:solidFill>
                <a:latin typeface="Calibri" pitchFamily="34" charset="0"/>
                <a:cs typeface="Calibri" pitchFamily="34" charset="0"/>
              </a:rPr>
              <a:t>Tendremos  un proceso poco satisfactorio que podría cumplir con las Especificaciones, aunque probablemente con problemas, pues su variabilidad está muy  parecida a la amplitud de las                     Especificaciones.</a:t>
            </a:r>
            <a:endParaRPr lang="es-ES" sz="2000" b="1" i="1" dirty="0">
              <a:solidFill>
                <a:schemeClr val="bg1"/>
              </a:solidFill>
              <a:latin typeface="Calibri" pitchFamily="34" charset="0"/>
              <a:cs typeface="Calibri" pitchFamily="34" charset="0"/>
            </a:endParaRPr>
          </a:p>
        </p:txBody>
      </p:sp>
      <p:sp>
        <p:nvSpPr>
          <p:cNvPr id="25" name="TextBox 24"/>
          <p:cNvSpPr txBox="1"/>
          <p:nvPr/>
        </p:nvSpPr>
        <p:spPr>
          <a:xfrm>
            <a:off x="2726479" y="5571737"/>
            <a:ext cx="2898373" cy="323165"/>
          </a:xfrm>
          <a:prstGeom prst="rect">
            <a:avLst/>
          </a:prstGeom>
          <a:noFill/>
        </p:spPr>
        <p:txBody>
          <a:bodyPr wrap="square" rtlCol="0">
            <a:spAutoFit/>
          </a:bodyPr>
          <a:lstStyle/>
          <a:p>
            <a:pPr algn="just"/>
            <a:r>
              <a:rPr lang="es-ES" sz="1500" b="1" i="1" dirty="0" smtClean="0">
                <a:latin typeface="Calibri" pitchFamily="34" charset="0"/>
                <a:cs typeface="Calibri" pitchFamily="34" charset="0"/>
              </a:rPr>
              <a:t>.</a:t>
            </a:r>
            <a:endParaRPr lang="en-US" sz="1500" b="1" i="1" dirty="0">
              <a:solidFill>
                <a:schemeClr val="bg1"/>
              </a:solidFill>
              <a:latin typeface="Calibri" pitchFamily="34" charset="0"/>
              <a:cs typeface="Calibri" pitchFamily="34" charset="0"/>
            </a:endParaRPr>
          </a:p>
        </p:txBody>
      </p:sp>
      <p:sp>
        <p:nvSpPr>
          <p:cNvPr id="26" name="TextBox 25"/>
          <p:cNvSpPr txBox="1"/>
          <p:nvPr/>
        </p:nvSpPr>
        <p:spPr>
          <a:xfrm>
            <a:off x="1259632" y="260648"/>
            <a:ext cx="7128792" cy="369332"/>
          </a:xfrm>
          <a:prstGeom prst="rect">
            <a:avLst/>
          </a:prstGeom>
          <a:noFill/>
        </p:spPr>
        <p:txBody>
          <a:bodyPr wrap="square" rtlCol="0">
            <a:spAutoFit/>
          </a:bodyPr>
          <a:lstStyle/>
          <a:p>
            <a:r>
              <a:rPr lang="es-VE" b="1" i="1" dirty="0" smtClean="0">
                <a:solidFill>
                  <a:schemeClr val="bg1"/>
                </a:solidFill>
              </a:rPr>
              <a:t>ÍNDICE DE CAPACIDAD DEL PROCESO (</a:t>
            </a:r>
            <a:r>
              <a:rPr lang="es-VE" b="1" i="1" dirty="0" err="1" smtClean="0">
                <a:solidFill>
                  <a:schemeClr val="bg1"/>
                </a:solidFill>
              </a:rPr>
              <a:t>Cp</a:t>
            </a:r>
            <a:r>
              <a:rPr lang="es-VE" b="1" i="1" dirty="0" smtClean="0">
                <a:solidFill>
                  <a:schemeClr val="bg1"/>
                </a:solidFill>
              </a:rPr>
              <a:t>) </a:t>
            </a:r>
            <a:endParaRPr lang="en-US" b="1"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7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5"/>
          <p:cNvGraphicFramePr>
            <a:graphicFrameLocks noChangeAspect="1"/>
          </p:cNvGraphicFramePr>
          <p:nvPr/>
        </p:nvGraphicFramePr>
        <p:xfrm>
          <a:off x="1331640" y="1844824"/>
          <a:ext cx="7416824" cy="4104456"/>
        </p:xfrm>
        <a:graphic>
          <a:graphicData uri="http://schemas.openxmlformats.org/drawingml/2006/chart">
            <c:chart xmlns:c="http://schemas.openxmlformats.org/drawingml/2006/chart" xmlns:r="http://schemas.openxmlformats.org/officeDocument/2006/relationships" r:id="rId3"/>
          </a:graphicData>
        </a:graphic>
      </p:graphicFrame>
      <p:sp>
        <p:nvSpPr>
          <p:cNvPr id="29703" name="Rectangle 7"/>
          <p:cNvSpPr>
            <a:spLocks noChangeArrowheads="1"/>
          </p:cNvSpPr>
          <p:nvPr/>
        </p:nvSpPr>
        <p:spPr bwMode="auto">
          <a:xfrm>
            <a:off x="1043608" y="6024538"/>
            <a:ext cx="810039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1" i="1"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Esta es la situación normal, significa que existe concordancia entre la capacidad de proceso y las especificaciones</a:t>
            </a:r>
            <a:endParaRPr kumimoji="0" lang="es-ES" sz="2000" b="0" i="1" u="none" strike="noStrike" cap="none" normalizeH="0" baseline="0" dirty="0" smtClean="0">
              <a:ln>
                <a:noFill/>
              </a:ln>
              <a:solidFill>
                <a:schemeClr val="bg1"/>
              </a:solidFill>
              <a:effectLst/>
              <a:latin typeface="Calibri" pitchFamily="34" charset="0"/>
              <a:cs typeface="Calibri" pitchFamily="34" charset="0"/>
            </a:endParaRPr>
          </a:p>
        </p:txBody>
      </p:sp>
      <p:sp>
        <p:nvSpPr>
          <p:cNvPr id="18" name="22 CuadroTexto"/>
          <p:cNvSpPr txBox="1"/>
          <p:nvPr/>
        </p:nvSpPr>
        <p:spPr>
          <a:xfrm>
            <a:off x="1005230" y="652626"/>
            <a:ext cx="1190506" cy="400110"/>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just"/>
            <a:r>
              <a:rPr lang="es-ES" sz="2000" b="1" dirty="0" smtClean="0">
                <a:ln/>
                <a:solidFill>
                  <a:srgbClr val="7030A0"/>
                </a:solidFill>
                <a:effectLst>
                  <a:outerShdw blurRad="88000" dist="50800" dir="5040000" algn="tl">
                    <a:schemeClr val="accent4">
                      <a:tint val="80000"/>
                      <a:satMod val="250000"/>
                      <a:alpha val="45000"/>
                    </a:schemeClr>
                  </a:outerShdw>
                  <a:reflection blurRad="6350" stA="55000" endA="300" endPos="45500" dir="5400000" sy="-100000" algn="bl" rotWithShape="0"/>
                </a:effectLst>
              </a:rPr>
              <a:t>Caso A</a:t>
            </a:r>
            <a:endParaRPr lang="es-ES_tradnl" sz="2000" b="1" dirty="0" smtClean="0">
              <a:ln>
                <a:prstDash val="solid"/>
              </a:ln>
              <a:solidFill>
                <a:srgbClr val="0070C0"/>
              </a:solidFill>
              <a:effectLst>
                <a:outerShdw blurRad="88000" dist="50800" dir="5040000" algn="tl">
                  <a:schemeClr val="accent4">
                    <a:tint val="80000"/>
                    <a:satMod val="250000"/>
                    <a:alpha val="45000"/>
                  </a:schemeClr>
                </a:outerShdw>
                <a:reflection blurRad="6350" stA="55000" endA="300" endPos="45500" dir="5400000" sy="-100000" algn="bl" rotWithShape="0"/>
              </a:effectLst>
            </a:endParaRPr>
          </a:p>
        </p:txBody>
      </p:sp>
      <p:sp>
        <p:nvSpPr>
          <p:cNvPr id="19" name="23 Rectángulo"/>
          <p:cNvSpPr/>
          <p:nvPr/>
        </p:nvSpPr>
        <p:spPr>
          <a:xfrm>
            <a:off x="2251596" y="142853"/>
            <a:ext cx="6892404" cy="1477328"/>
          </a:xfrm>
          <a:prstGeom prst="rect">
            <a:avLst/>
          </a:prstGeom>
        </p:spPr>
        <p:txBody>
          <a:bodyPr wrap="square">
            <a:spAutoFit/>
          </a:bodyPr>
          <a:lstStyle/>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proceso está bajo control y no hay productos defectuosos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Estado de la gráfica: Bajo control</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La distribución satisface las especificaciones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índice de capacidad del proceso es mayor a 1,33</a:t>
            </a:r>
          </a:p>
        </p:txBody>
      </p:sp>
      <p:sp>
        <p:nvSpPr>
          <p:cNvPr id="20" name="24 Abrir llave"/>
          <p:cNvSpPr/>
          <p:nvPr/>
        </p:nvSpPr>
        <p:spPr>
          <a:xfrm>
            <a:off x="2108720" y="142852"/>
            <a:ext cx="159024" cy="1413940"/>
          </a:xfrm>
          <a:prstGeom prst="leftBrace">
            <a:avLst/>
          </a:prstGeom>
          <a:ln>
            <a:solidFill>
              <a:srgbClr val="147A3B"/>
            </a:solidFill>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s-ES" sz="2000" dirty="0">
              <a:solidFill>
                <a:srgbClr val="7030A0"/>
              </a:solidFill>
            </a:endParaRPr>
          </a:p>
        </p:txBody>
      </p:sp>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2"/>
          <p:cNvGraphicFramePr>
            <a:graphicFrameLocks noChangeAspect="1"/>
          </p:cNvGraphicFramePr>
          <p:nvPr/>
        </p:nvGraphicFramePr>
        <p:xfrm>
          <a:off x="1187624" y="1772816"/>
          <a:ext cx="7560840" cy="4104456"/>
        </p:xfrm>
        <a:graphic>
          <a:graphicData uri="http://schemas.openxmlformats.org/drawingml/2006/chart">
            <c:chart xmlns:c="http://schemas.openxmlformats.org/drawingml/2006/chart" xmlns:r="http://schemas.openxmlformats.org/officeDocument/2006/relationships" r:id="rId3"/>
          </a:graphicData>
        </a:graphic>
      </p:graphicFrame>
      <p:sp>
        <p:nvSpPr>
          <p:cNvPr id="28676" name="Rectangle 4"/>
          <p:cNvSpPr>
            <a:spLocks noChangeArrowheads="1"/>
          </p:cNvSpPr>
          <p:nvPr/>
        </p:nvSpPr>
        <p:spPr bwMode="auto">
          <a:xfrm>
            <a:off x="1018899" y="5984816"/>
            <a:ext cx="8064895"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1600" b="1" i="1"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En esta situación no se debe trabajar. El proceso está bajo control pues los valores no superan los límites naturales Sin Especificación, pero exceden  los límites Con Especificación. Corresponde mejorar la máquina para que el proceso entre dentro de las especificaciones.</a:t>
            </a:r>
            <a:endParaRPr kumimoji="0" lang="es-ES" sz="1600" b="0" i="1" u="none" strike="noStrike" cap="none" normalizeH="0" baseline="0" dirty="0" smtClean="0">
              <a:ln>
                <a:noFill/>
              </a:ln>
              <a:solidFill>
                <a:schemeClr val="bg1"/>
              </a:solidFill>
              <a:effectLst/>
              <a:latin typeface="Calibri" pitchFamily="34" charset="0"/>
              <a:cs typeface="Calibri" pitchFamily="34" charset="0"/>
            </a:endParaRPr>
          </a:p>
        </p:txBody>
      </p:sp>
      <p:sp>
        <p:nvSpPr>
          <p:cNvPr id="9"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22 CuadroTexto"/>
          <p:cNvSpPr txBox="1"/>
          <p:nvPr/>
        </p:nvSpPr>
        <p:spPr>
          <a:xfrm>
            <a:off x="1005230" y="652626"/>
            <a:ext cx="1190506" cy="400110"/>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just"/>
            <a:r>
              <a:rPr lang="es-ES" sz="2000" b="1" dirty="0" smtClean="0">
                <a:ln/>
                <a:solidFill>
                  <a:srgbClr val="7030A0"/>
                </a:solidFill>
                <a:effectLst>
                  <a:outerShdw blurRad="88000" dist="50800" dir="5040000" algn="tl">
                    <a:schemeClr val="accent4">
                      <a:tint val="80000"/>
                      <a:satMod val="250000"/>
                      <a:alpha val="45000"/>
                    </a:schemeClr>
                  </a:outerShdw>
                  <a:reflection blurRad="6350" stA="55000" endA="300" endPos="45500" dir="5400000" sy="-100000" algn="bl" rotWithShape="0"/>
                </a:effectLst>
              </a:rPr>
              <a:t>Caso B</a:t>
            </a:r>
            <a:endParaRPr lang="es-ES_tradnl" sz="2000" b="1" dirty="0" smtClean="0">
              <a:ln>
                <a:prstDash val="solid"/>
              </a:ln>
              <a:solidFill>
                <a:srgbClr val="0070C0"/>
              </a:solidFill>
              <a:effectLst>
                <a:outerShdw blurRad="88000" dist="50800" dir="5040000" algn="tl">
                  <a:schemeClr val="accent4">
                    <a:tint val="80000"/>
                    <a:satMod val="250000"/>
                    <a:alpha val="45000"/>
                  </a:schemeClr>
                </a:outerShdw>
                <a:reflection blurRad="6350" stA="55000" endA="300" endPos="45500" dir="5400000" sy="-100000" algn="bl" rotWithShape="0"/>
              </a:effectLst>
            </a:endParaRPr>
          </a:p>
        </p:txBody>
      </p:sp>
      <p:sp>
        <p:nvSpPr>
          <p:cNvPr id="14" name="23 Rectángulo"/>
          <p:cNvSpPr/>
          <p:nvPr/>
        </p:nvSpPr>
        <p:spPr>
          <a:xfrm>
            <a:off x="2251596" y="142853"/>
            <a:ext cx="6892404" cy="1477328"/>
          </a:xfrm>
          <a:prstGeom prst="rect">
            <a:avLst/>
          </a:prstGeom>
        </p:spPr>
        <p:txBody>
          <a:bodyPr wrap="square">
            <a:spAutoFit/>
          </a:bodyPr>
          <a:lstStyle/>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proceso está bajo control pero hay productos defectuosos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Estado de la gráfica: Bajo control</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La distribución no satisface las especificaciones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índice de capacidad del proceso es menor a 1</a:t>
            </a:r>
          </a:p>
        </p:txBody>
      </p:sp>
      <p:sp>
        <p:nvSpPr>
          <p:cNvPr id="15" name="24 Abrir llave"/>
          <p:cNvSpPr/>
          <p:nvPr/>
        </p:nvSpPr>
        <p:spPr>
          <a:xfrm>
            <a:off x="2108720" y="142852"/>
            <a:ext cx="159024" cy="1413940"/>
          </a:xfrm>
          <a:prstGeom prst="leftBrace">
            <a:avLst/>
          </a:prstGeom>
          <a:ln>
            <a:solidFill>
              <a:srgbClr val="147A3B"/>
            </a:solidFill>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s-ES" sz="2000" dirty="0">
              <a:solidFill>
                <a:srgbClr val="7030A0"/>
              </a:solidFill>
            </a:endParaRPr>
          </a:p>
        </p:txBody>
      </p:sp>
    </p:spTree>
  </p:cSld>
  <p:clrMapOvr>
    <a:masterClrMapping/>
  </p:clrMapOvr>
  <p:transition>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2"/>
          <p:cNvGraphicFramePr>
            <a:graphicFrameLocks noChangeAspect="1"/>
          </p:cNvGraphicFramePr>
          <p:nvPr/>
        </p:nvGraphicFramePr>
        <p:xfrm>
          <a:off x="1187624" y="1628800"/>
          <a:ext cx="7632848" cy="4125664"/>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Rectangle 4"/>
          <p:cNvSpPr>
            <a:spLocks noChangeArrowheads="1"/>
          </p:cNvSpPr>
          <p:nvPr/>
        </p:nvSpPr>
        <p:spPr bwMode="auto">
          <a:xfrm>
            <a:off x="1043608" y="5783456"/>
            <a:ext cx="80648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1"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Los  limites especificados son muy amplios y soportan que el proceso esté fuera de control, sin que se produzcan defectos pues no se transgreden los límites especificados. Exige una revisión de la máquina y una revisión de los límites especificados que deberán reducirse convenientemente.</a:t>
            </a:r>
            <a:endParaRPr kumimoji="0" lang="es-ES" sz="1600" b="0" i="1" u="none" strike="noStrike" cap="none" normalizeH="0" baseline="0" dirty="0" smtClean="0">
              <a:ln>
                <a:noFill/>
              </a:ln>
              <a:solidFill>
                <a:schemeClr val="bg1"/>
              </a:solidFill>
              <a:effectLst/>
              <a:latin typeface="Calibri" pitchFamily="34" charset="0"/>
              <a:cs typeface="Calibri" pitchFamily="34" charset="0"/>
            </a:endParaRPr>
          </a:p>
        </p:txBody>
      </p:sp>
      <p:sp>
        <p:nvSpPr>
          <p:cNvPr id="9"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22 CuadroTexto"/>
          <p:cNvSpPr txBox="1"/>
          <p:nvPr/>
        </p:nvSpPr>
        <p:spPr>
          <a:xfrm>
            <a:off x="1005230" y="652626"/>
            <a:ext cx="1190506" cy="400110"/>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just"/>
            <a:r>
              <a:rPr lang="es-ES" sz="2000" b="1" dirty="0" smtClean="0">
                <a:ln/>
                <a:solidFill>
                  <a:srgbClr val="7030A0"/>
                </a:solidFill>
                <a:effectLst>
                  <a:outerShdw blurRad="88000" dist="50800" dir="5040000" algn="tl">
                    <a:schemeClr val="accent4">
                      <a:tint val="80000"/>
                      <a:satMod val="250000"/>
                      <a:alpha val="45000"/>
                    </a:schemeClr>
                  </a:outerShdw>
                  <a:reflection blurRad="6350" stA="55000" endA="300" endPos="45500" dir="5400000" sy="-100000" algn="bl" rotWithShape="0"/>
                </a:effectLst>
              </a:rPr>
              <a:t>Caso C</a:t>
            </a:r>
            <a:endParaRPr lang="es-ES_tradnl" sz="2000" b="1" dirty="0" smtClean="0">
              <a:ln>
                <a:prstDash val="solid"/>
              </a:ln>
              <a:solidFill>
                <a:srgbClr val="0070C0"/>
              </a:solidFill>
              <a:effectLst>
                <a:outerShdw blurRad="88000" dist="50800" dir="5040000" algn="tl">
                  <a:schemeClr val="accent4">
                    <a:tint val="80000"/>
                    <a:satMod val="250000"/>
                    <a:alpha val="45000"/>
                  </a:schemeClr>
                </a:outerShdw>
                <a:reflection blurRad="6350" stA="55000" endA="300" endPos="45500" dir="5400000" sy="-100000" algn="bl" rotWithShape="0"/>
              </a:effectLst>
            </a:endParaRPr>
          </a:p>
        </p:txBody>
      </p:sp>
      <p:sp>
        <p:nvSpPr>
          <p:cNvPr id="14" name="23 Rectángulo"/>
          <p:cNvSpPr/>
          <p:nvPr/>
        </p:nvSpPr>
        <p:spPr>
          <a:xfrm>
            <a:off x="2251596" y="142853"/>
            <a:ext cx="6892404" cy="1477328"/>
          </a:xfrm>
          <a:prstGeom prst="rect">
            <a:avLst/>
          </a:prstGeom>
        </p:spPr>
        <p:txBody>
          <a:bodyPr wrap="square">
            <a:spAutoFit/>
          </a:bodyPr>
          <a:lstStyle/>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proceso está fuera de control pero no hay productos defectuosos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Estado de la gráfica: Fuera de control</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La distribución satisface las especificaciones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índice de capacidad del proceso es muy superior a 1,33</a:t>
            </a:r>
          </a:p>
        </p:txBody>
      </p:sp>
      <p:sp>
        <p:nvSpPr>
          <p:cNvPr id="15" name="24 Abrir llave"/>
          <p:cNvSpPr/>
          <p:nvPr/>
        </p:nvSpPr>
        <p:spPr>
          <a:xfrm>
            <a:off x="2108720" y="142852"/>
            <a:ext cx="159024" cy="1413940"/>
          </a:xfrm>
          <a:prstGeom prst="leftBrace">
            <a:avLst/>
          </a:prstGeom>
          <a:ln>
            <a:solidFill>
              <a:srgbClr val="147A3B"/>
            </a:solidFill>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s-ES" sz="2000" dirty="0">
              <a:solidFill>
                <a:srgbClr val="7030A0"/>
              </a:solidFill>
            </a:endParaRPr>
          </a:p>
        </p:txBody>
      </p:sp>
    </p:spTree>
  </p:cSld>
  <p:clrMapOvr>
    <a:masterClrMapping/>
  </p:clrMapOvr>
  <p:transition>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4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2"/>
          <p:cNvGraphicFramePr>
            <a:graphicFrameLocks noChangeAspect="1"/>
          </p:cNvGraphicFramePr>
          <p:nvPr/>
        </p:nvGraphicFramePr>
        <p:xfrm>
          <a:off x="1187624" y="1772816"/>
          <a:ext cx="7560840" cy="4248471"/>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Rectangle 4"/>
          <p:cNvSpPr>
            <a:spLocks noChangeArrowheads="1"/>
          </p:cNvSpPr>
          <p:nvPr/>
        </p:nvSpPr>
        <p:spPr bwMode="auto">
          <a:xfrm>
            <a:off x="1115616" y="6070327"/>
            <a:ext cx="799288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1" i="1"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En este caso se dan todas las condiciones desfavorables. No puede trabajarse en estas condiciones.</a:t>
            </a:r>
            <a:endParaRPr kumimoji="0" lang="es-ES" b="0" i="1" u="none" strike="noStrike" cap="none" normalizeH="0" baseline="0" dirty="0" smtClean="0">
              <a:ln>
                <a:noFill/>
              </a:ln>
              <a:solidFill>
                <a:schemeClr val="bg1"/>
              </a:solidFill>
              <a:effectLst/>
              <a:latin typeface="Calibri" pitchFamily="34" charset="0"/>
              <a:cs typeface="Calibri" pitchFamily="34" charset="0"/>
            </a:endParaRPr>
          </a:p>
        </p:txBody>
      </p:sp>
      <p:sp>
        <p:nvSpPr>
          <p:cNvPr id="9"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22 CuadroTexto"/>
          <p:cNvSpPr txBox="1"/>
          <p:nvPr/>
        </p:nvSpPr>
        <p:spPr>
          <a:xfrm>
            <a:off x="1005230" y="652626"/>
            <a:ext cx="1190506" cy="400110"/>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just"/>
            <a:r>
              <a:rPr lang="es-ES" sz="2000" b="1" dirty="0" smtClean="0">
                <a:ln/>
                <a:solidFill>
                  <a:srgbClr val="7030A0"/>
                </a:solidFill>
                <a:effectLst>
                  <a:outerShdw blurRad="88000" dist="50800" dir="5040000" algn="tl">
                    <a:schemeClr val="accent4">
                      <a:tint val="80000"/>
                      <a:satMod val="250000"/>
                      <a:alpha val="45000"/>
                    </a:schemeClr>
                  </a:outerShdw>
                  <a:reflection blurRad="6350" stA="55000" endA="300" endPos="45500" dir="5400000" sy="-100000" algn="bl" rotWithShape="0"/>
                </a:effectLst>
              </a:rPr>
              <a:t>Caso D</a:t>
            </a:r>
            <a:endParaRPr lang="es-ES_tradnl" sz="2000" b="1" dirty="0" smtClean="0">
              <a:ln>
                <a:prstDash val="solid"/>
              </a:ln>
              <a:solidFill>
                <a:srgbClr val="0070C0"/>
              </a:solidFill>
              <a:effectLst>
                <a:outerShdw blurRad="88000" dist="50800" dir="5040000" algn="tl">
                  <a:schemeClr val="accent4">
                    <a:tint val="80000"/>
                    <a:satMod val="250000"/>
                    <a:alpha val="45000"/>
                  </a:schemeClr>
                </a:outerShdw>
                <a:reflection blurRad="6350" stA="55000" endA="300" endPos="45500" dir="5400000" sy="-100000" algn="bl" rotWithShape="0"/>
              </a:effectLst>
            </a:endParaRPr>
          </a:p>
        </p:txBody>
      </p:sp>
      <p:sp>
        <p:nvSpPr>
          <p:cNvPr id="14" name="23 Rectángulo"/>
          <p:cNvSpPr/>
          <p:nvPr/>
        </p:nvSpPr>
        <p:spPr>
          <a:xfrm>
            <a:off x="2251596" y="142853"/>
            <a:ext cx="6892404" cy="1477328"/>
          </a:xfrm>
          <a:prstGeom prst="rect">
            <a:avLst/>
          </a:prstGeom>
        </p:spPr>
        <p:txBody>
          <a:bodyPr wrap="square">
            <a:spAutoFit/>
          </a:bodyPr>
          <a:lstStyle/>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proceso está fuera de control y hay productos defectuosos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Estado de la gráfica: Fuera de control</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La distribución no satisface las especificaciones</a:t>
            </a:r>
          </a:p>
          <a:p>
            <a:pPr algn="just">
              <a:buFont typeface="Wingdings" pitchFamily="2" charset="2"/>
              <a:buChar char="Ø"/>
            </a:pP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El índice de capacidad del proceso es menor a 1</a:t>
            </a:r>
          </a:p>
        </p:txBody>
      </p:sp>
      <p:sp>
        <p:nvSpPr>
          <p:cNvPr id="15" name="24 Abrir llave"/>
          <p:cNvSpPr/>
          <p:nvPr/>
        </p:nvSpPr>
        <p:spPr>
          <a:xfrm>
            <a:off x="2108720" y="142852"/>
            <a:ext cx="159024" cy="1413940"/>
          </a:xfrm>
          <a:prstGeom prst="leftBrace">
            <a:avLst/>
          </a:prstGeom>
          <a:ln>
            <a:solidFill>
              <a:srgbClr val="147A3B"/>
            </a:solidFill>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s-ES" sz="2000" dirty="0">
              <a:solidFill>
                <a:srgbClr val="7030A0"/>
              </a:solidFill>
            </a:endParaRPr>
          </a:p>
        </p:txBody>
      </p:sp>
    </p:spTree>
  </p:cSld>
  <p:clrMapOvr>
    <a:masterClrMapping/>
  </p:clrMapOvr>
  <p:transition>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b="2923"/>
          <a:stretch>
            <a:fillRect/>
          </a:stretch>
        </p:blipFill>
        <p:spPr bwMode="auto">
          <a:xfrm>
            <a:off x="0" y="0"/>
            <a:ext cx="9753600" cy="71014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b="6250"/>
          <a:stretch>
            <a:fillRect/>
          </a:stretch>
        </p:blipFill>
        <p:spPr bwMode="auto">
          <a:xfrm>
            <a:off x="0" y="0"/>
            <a:ext cx="97536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p:cNvGraphicFramePr>
            <a:graphicFrameLocks noGrp="1"/>
          </p:cNvGraphicFramePr>
          <p:nvPr/>
        </p:nvGraphicFramePr>
        <p:xfrm>
          <a:off x="1331640" y="980728"/>
          <a:ext cx="7488834" cy="5400040"/>
        </p:xfrm>
        <a:graphic>
          <a:graphicData uri="http://schemas.openxmlformats.org/drawingml/2006/table">
            <a:tbl>
              <a:tblPr firstRow="1" bandRow="1">
                <a:tableStyleId>{5C22544A-7EE6-4342-B048-85BDC9FD1C3A}</a:tableStyleId>
              </a:tblPr>
              <a:tblGrid>
                <a:gridCol w="1008112"/>
                <a:gridCol w="1488166"/>
                <a:gridCol w="1248139"/>
                <a:gridCol w="1008111"/>
                <a:gridCol w="1488167"/>
                <a:gridCol w="1248139"/>
              </a:tblGrid>
              <a:tr h="370840">
                <a:tc>
                  <a:txBody>
                    <a:bodyPr/>
                    <a:lstStyle/>
                    <a:p>
                      <a:pPr algn="ctr"/>
                      <a:r>
                        <a:rPr lang="es-VE" sz="1600" dirty="0" smtClean="0"/>
                        <a:t>Muestra</a:t>
                      </a:r>
                      <a:endParaRPr lang="en-US" sz="1600" dirty="0"/>
                    </a:p>
                  </a:txBody>
                  <a:tcPr anchor="ctr"/>
                </a:tc>
                <a:tc>
                  <a:txBody>
                    <a:bodyPr/>
                    <a:lstStyle/>
                    <a:p>
                      <a:pPr algn="ctr"/>
                      <a:r>
                        <a:rPr lang="es-VE" sz="1600" dirty="0" smtClean="0"/>
                        <a:t>N°</a:t>
                      </a:r>
                      <a:r>
                        <a:rPr lang="es-VE" sz="1600" baseline="0" dirty="0" smtClean="0"/>
                        <a:t> Observaciones</a:t>
                      </a:r>
                      <a:endParaRPr lang="en-US" sz="1600" dirty="0"/>
                    </a:p>
                  </a:txBody>
                  <a:tcPr anchor="ctr"/>
                </a:tc>
                <a:tc>
                  <a:txBody>
                    <a:bodyPr/>
                    <a:lstStyle/>
                    <a:p>
                      <a:pPr algn="ctr"/>
                      <a:r>
                        <a:rPr lang="es-VE" sz="1600" dirty="0" smtClean="0"/>
                        <a:t>N°  Defectos</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1600" dirty="0" smtClean="0"/>
                        <a:t>Muestra</a:t>
                      </a:r>
                      <a:endParaRPr 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1600" dirty="0" smtClean="0"/>
                        <a:t>N°</a:t>
                      </a:r>
                      <a:r>
                        <a:rPr lang="es-VE" sz="1600" baseline="0" dirty="0" smtClean="0"/>
                        <a:t> Observaciones</a:t>
                      </a:r>
                      <a:endParaRPr 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1600" dirty="0" smtClean="0"/>
                        <a:t>N°  Defectos</a:t>
                      </a:r>
                      <a:endParaRPr lang="en-US" sz="1600" dirty="0" smtClean="0"/>
                    </a:p>
                  </a:txBody>
                  <a:tcPr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4</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14</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0</a:t>
                      </a:r>
                      <a:endParaRPr lang="en-US" sz="160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2</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2</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15</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2</a:t>
                      </a:r>
                      <a:endParaRPr lang="en-US" sz="160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3</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16</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3</a:t>
                      </a:r>
                      <a:endParaRPr lang="en-US" sz="160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4</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5</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17</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1</a:t>
                      </a:r>
                      <a:endParaRPr lang="en-US" sz="160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5</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3</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18</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6</a:t>
                      </a:r>
                      <a:endParaRPr lang="en-US" sz="160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6</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2</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19</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1</a:t>
                      </a:r>
                      <a:endParaRPr lang="en-US" sz="1600" dirty="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7</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4</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20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3</a:t>
                      </a:r>
                      <a:endParaRPr lang="en-US" sz="160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8</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3</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21</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3</a:t>
                      </a:r>
                      <a:endParaRPr lang="en-US" sz="1600" dirty="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9</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2</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22</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2</a:t>
                      </a:r>
                      <a:endParaRPr lang="en-US" sz="1600" dirty="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6</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23</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0</a:t>
                      </a:r>
                      <a:endParaRPr lang="en-US" sz="1600" dirty="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11</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1</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24</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7</a:t>
                      </a:r>
                      <a:endParaRPr lang="en-US" sz="1600" dirty="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12</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4</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25</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dirty="0">
                          <a:latin typeface="Arial"/>
                          <a:ea typeface="Times New Roman"/>
                          <a:cs typeface="Times New Roman"/>
                        </a:rPr>
                        <a:t>100</a:t>
                      </a:r>
                      <a:endParaRPr lang="en-US" sz="1600"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3</a:t>
                      </a:r>
                      <a:endParaRPr lang="en-US" sz="1600" dirty="0">
                        <a:latin typeface="Arial"/>
                        <a:ea typeface="Times New Roman"/>
                        <a:cs typeface="Times New Roman"/>
                      </a:endParaRPr>
                    </a:p>
                  </a:txBody>
                  <a:tcPr marL="44450" marR="44450" marT="0" marB="0" anchor="ctr"/>
                </a:tc>
              </a:tr>
              <a:tr h="370840">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13</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a:latin typeface="Arial"/>
                          <a:ea typeface="Times New Roman"/>
                          <a:cs typeface="Times New Roman"/>
                        </a:rPr>
                        <a:t>100</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a:latin typeface="Arial"/>
                          <a:ea typeface="Times New Roman"/>
                          <a:cs typeface="Times New Roman"/>
                        </a:rPr>
                        <a:t>1</a:t>
                      </a:r>
                      <a:endParaRPr lang="en-US" sz="160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smtClean="0">
                          <a:latin typeface="Arial"/>
                          <a:ea typeface="Times New Roman"/>
                          <a:cs typeface="Times New Roman"/>
                        </a:rPr>
                        <a:t>Total</a:t>
                      </a:r>
                      <a:endParaRPr lang="en-US" sz="1600" b="1"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2500</a:t>
                      </a:r>
                      <a:endParaRPr lang="en-US" sz="1600" b="1" dirty="0">
                        <a:latin typeface="Arial"/>
                        <a:ea typeface="Times New Roman"/>
                        <a:cs typeface="Times New Roman"/>
                      </a:endParaRPr>
                    </a:p>
                  </a:txBody>
                  <a:tcPr marL="44450" marR="44450" marT="0" marB="0" anchor="ctr"/>
                </a:tc>
                <a:tc>
                  <a:txBody>
                    <a:bodyPr/>
                    <a:lstStyle/>
                    <a:p>
                      <a:pPr marL="0" marR="0" algn="ctr">
                        <a:spcBef>
                          <a:spcPts val="0"/>
                        </a:spcBef>
                        <a:spcAft>
                          <a:spcPts val="0"/>
                        </a:spcAft>
                        <a:tabLst>
                          <a:tab pos="91440" algn="l"/>
                          <a:tab pos="548640" algn="l"/>
                          <a:tab pos="1005840" algn="l"/>
                          <a:tab pos="1463040" algn="l"/>
                          <a:tab pos="1920240" algn="l"/>
                          <a:tab pos="2377440" algn="l"/>
                          <a:tab pos="2834640" algn="l"/>
                          <a:tab pos="3291840" algn="l"/>
                          <a:tab pos="3749040" algn="l"/>
                          <a:tab pos="4206240" algn="l"/>
                        </a:tabLst>
                      </a:pPr>
                      <a:r>
                        <a:rPr lang="es-ES" sz="1600" b="1" dirty="0">
                          <a:latin typeface="Arial"/>
                          <a:ea typeface="Times New Roman"/>
                          <a:cs typeface="Times New Roman"/>
                        </a:rPr>
                        <a:t>68</a:t>
                      </a:r>
                      <a:endParaRPr lang="en-US" sz="1600" b="1" dirty="0">
                        <a:latin typeface="Arial"/>
                        <a:ea typeface="Times New Roman"/>
                        <a:cs typeface="Times New Roman"/>
                      </a:endParaRPr>
                    </a:p>
                  </a:txBody>
                  <a:tcPr marL="44450" marR="44450" marT="0" marB="0" anchor="ctr"/>
                </a:tc>
              </a:tr>
            </a:tbl>
          </a:graphicData>
        </a:graphic>
      </p:graphicFrame>
      <p:sp>
        <p:nvSpPr>
          <p:cNvPr id="6" name="TextBox 5"/>
          <p:cNvSpPr txBox="1"/>
          <p:nvPr/>
        </p:nvSpPr>
        <p:spPr>
          <a:xfrm>
            <a:off x="1259632" y="404664"/>
            <a:ext cx="7128792" cy="369332"/>
          </a:xfrm>
          <a:prstGeom prst="rect">
            <a:avLst/>
          </a:prstGeom>
          <a:noFill/>
        </p:spPr>
        <p:txBody>
          <a:bodyPr wrap="square" rtlCol="0">
            <a:spAutoFit/>
          </a:bodyPr>
          <a:lstStyle/>
          <a:p>
            <a:r>
              <a:rPr lang="es-VE" b="1" i="1" dirty="0" smtClean="0">
                <a:solidFill>
                  <a:schemeClr val="bg1"/>
                </a:solidFill>
              </a:rPr>
              <a:t>GRÁFICO </a:t>
            </a:r>
            <a:r>
              <a:rPr lang="es-VE" b="1" i="1" dirty="0" err="1" smtClean="0">
                <a:solidFill>
                  <a:schemeClr val="bg1"/>
                </a:solidFill>
              </a:rPr>
              <a:t>np</a:t>
            </a:r>
            <a:r>
              <a:rPr lang="es-VE" b="1" i="1" dirty="0" smtClean="0">
                <a:solidFill>
                  <a:schemeClr val="bg1"/>
                </a:solidFill>
              </a:rPr>
              <a:t> ó GRÁFICO POR ATRIBUTOS</a:t>
            </a:r>
            <a:endParaRPr lang="en-US" b="1" i="1" dirty="0">
              <a:solidFill>
                <a:schemeClr val="bg1"/>
              </a:solidFill>
            </a:endParaRPr>
          </a:p>
        </p:txBody>
      </p:sp>
    </p:spTree>
  </p:cSld>
  <p:clrMapOvr>
    <a:masterClrMapping/>
  </p:clrMapOvr>
  <p:transition>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59632" y="404664"/>
            <a:ext cx="7128792" cy="369332"/>
          </a:xfrm>
          <a:prstGeom prst="rect">
            <a:avLst/>
          </a:prstGeom>
          <a:noFill/>
        </p:spPr>
        <p:txBody>
          <a:bodyPr wrap="square" rtlCol="0">
            <a:spAutoFit/>
          </a:bodyPr>
          <a:lstStyle/>
          <a:p>
            <a:r>
              <a:rPr lang="es-VE" b="1" i="1" dirty="0" smtClean="0">
                <a:solidFill>
                  <a:schemeClr val="bg1"/>
                </a:solidFill>
              </a:rPr>
              <a:t>GRÁFICO </a:t>
            </a:r>
            <a:r>
              <a:rPr lang="es-VE" b="1" i="1" dirty="0" err="1" smtClean="0">
                <a:solidFill>
                  <a:schemeClr val="bg1"/>
                </a:solidFill>
              </a:rPr>
              <a:t>np</a:t>
            </a:r>
            <a:r>
              <a:rPr lang="es-VE" b="1" i="1" dirty="0" smtClean="0">
                <a:solidFill>
                  <a:schemeClr val="bg1"/>
                </a:solidFill>
              </a:rPr>
              <a:t> ó GRÁFICO POR ATRIBUTOS</a:t>
            </a:r>
            <a:endParaRPr lang="en-US" b="1" i="1" dirty="0">
              <a:solidFill>
                <a:schemeClr val="bg1"/>
              </a:solidFill>
            </a:endParaRPr>
          </a:p>
        </p:txBody>
      </p:sp>
      <p:sp>
        <p:nvSpPr>
          <p:cNvPr id="6" name="19 Rectángulo redondeado"/>
          <p:cNvSpPr/>
          <p:nvPr/>
        </p:nvSpPr>
        <p:spPr>
          <a:xfrm>
            <a:off x="5179128" y="1097360"/>
            <a:ext cx="3137288"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7" name="Object 5"/>
          <p:cNvGraphicFramePr>
            <a:graphicFrameLocks noChangeAspect="1"/>
          </p:cNvGraphicFramePr>
          <p:nvPr/>
        </p:nvGraphicFramePr>
        <p:xfrm>
          <a:off x="5212782" y="1157288"/>
          <a:ext cx="3076575" cy="555625"/>
        </p:xfrm>
        <a:graphic>
          <a:graphicData uri="http://schemas.openxmlformats.org/presentationml/2006/ole">
            <p:oleObj spid="_x0000_s48130" name="Ecuación" r:id="rId4" imgW="1523880" imgH="279360" progId="Equation.3">
              <p:embed/>
            </p:oleObj>
          </a:graphicData>
        </a:graphic>
      </p:graphicFrame>
      <p:sp>
        <p:nvSpPr>
          <p:cNvPr id="8" name="19 Rectángulo redondeado"/>
          <p:cNvSpPr/>
          <p:nvPr/>
        </p:nvSpPr>
        <p:spPr>
          <a:xfrm>
            <a:off x="5436096" y="2065858"/>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9" name="Object 5"/>
          <p:cNvGraphicFramePr>
            <a:graphicFrameLocks noChangeAspect="1"/>
          </p:cNvGraphicFramePr>
          <p:nvPr/>
        </p:nvGraphicFramePr>
        <p:xfrm>
          <a:off x="6108700" y="2122488"/>
          <a:ext cx="1177925" cy="481012"/>
        </p:xfrm>
        <a:graphic>
          <a:graphicData uri="http://schemas.openxmlformats.org/presentationml/2006/ole">
            <p:oleObj spid="_x0000_s48131" name="Ecuación" r:id="rId5" imgW="583920" imgH="241200" progId="Equation.3">
              <p:embed/>
            </p:oleObj>
          </a:graphicData>
        </a:graphic>
      </p:graphicFrame>
      <p:sp>
        <p:nvSpPr>
          <p:cNvPr id="12" name="10 Flecha abajo"/>
          <p:cNvSpPr/>
          <p:nvPr/>
        </p:nvSpPr>
        <p:spPr>
          <a:xfrm rot="16200000">
            <a:off x="4247964" y="1781436"/>
            <a:ext cx="504057" cy="1008111"/>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13" name="29 Elipse"/>
          <p:cNvSpPr/>
          <p:nvPr/>
        </p:nvSpPr>
        <p:spPr bwMode="auto">
          <a:xfrm>
            <a:off x="1043608" y="1025352"/>
            <a:ext cx="2304256" cy="714946"/>
          </a:xfrm>
          <a:prstGeom prst="ellipse">
            <a:avLst/>
          </a:prstGeom>
          <a:gradFill flip="none" rotWithShape="1">
            <a:gsLst>
              <a:gs pos="0">
                <a:schemeClr val="accent5">
                  <a:lumMod val="75000"/>
                </a:schemeClr>
              </a:gs>
              <a:gs pos="100000">
                <a:schemeClr val="bg1"/>
              </a:gs>
            </a:gsLst>
            <a:path path="rect">
              <a:fillToRect l="100000" t="100000"/>
            </a:path>
            <a:tileRect r="-100000" b="-100000"/>
          </a:grad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14" name="29 Elipse"/>
          <p:cNvSpPr/>
          <p:nvPr/>
        </p:nvSpPr>
        <p:spPr bwMode="auto">
          <a:xfrm>
            <a:off x="1169059" y="2105472"/>
            <a:ext cx="2143125" cy="642938"/>
          </a:xfrm>
          <a:prstGeom prst="ellipse">
            <a:avLst/>
          </a:prstGeom>
          <a:gradFill flip="none" rotWithShape="1">
            <a:gsLst>
              <a:gs pos="0">
                <a:schemeClr val="accent5">
                  <a:lumMod val="75000"/>
                </a:schemeClr>
              </a:gs>
              <a:gs pos="100000">
                <a:schemeClr val="bg1"/>
              </a:gs>
            </a:gsLst>
            <a:path path="rect">
              <a:fillToRect l="100000" t="100000"/>
            </a:path>
            <a:tileRect r="-100000" b="-100000"/>
          </a:grad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5" name="29 Elipse"/>
          <p:cNvSpPr/>
          <p:nvPr/>
        </p:nvSpPr>
        <p:spPr bwMode="auto">
          <a:xfrm>
            <a:off x="1169059" y="3113584"/>
            <a:ext cx="2143125" cy="642938"/>
          </a:xfrm>
          <a:prstGeom prst="ellipse">
            <a:avLst/>
          </a:prstGeom>
          <a:gradFill flip="none" rotWithShape="1">
            <a:gsLst>
              <a:gs pos="0">
                <a:schemeClr val="accent5">
                  <a:lumMod val="75000"/>
                </a:schemeClr>
              </a:gs>
              <a:gs pos="100000">
                <a:schemeClr val="bg1"/>
              </a:gs>
            </a:gsLst>
            <a:path path="rect">
              <a:fillToRect l="100000" t="100000"/>
            </a:path>
            <a:tileRect r="-100000" b="-100000"/>
          </a:grad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6" name="TextBox 15"/>
          <p:cNvSpPr txBox="1"/>
          <p:nvPr/>
        </p:nvSpPr>
        <p:spPr>
          <a:xfrm>
            <a:off x="1187623" y="1097360"/>
            <a:ext cx="2160240" cy="584775"/>
          </a:xfrm>
          <a:prstGeom prst="rect">
            <a:avLst/>
          </a:prstGeom>
          <a:noFill/>
        </p:spPr>
        <p:txBody>
          <a:bodyPr wrap="square" rtlCol="0">
            <a:spAutoFit/>
          </a:bodyPr>
          <a:lstStyle/>
          <a:p>
            <a:pPr algn="ctr"/>
            <a:r>
              <a:rPr lang="es-VE" sz="1600" b="1" i="1" dirty="0" smtClean="0"/>
              <a:t>Límite superior de control</a:t>
            </a:r>
            <a:endParaRPr lang="en-US" sz="1600" b="1" i="1" dirty="0"/>
          </a:p>
        </p:txBody>
      </p:sp>
      <p:sp>
        <p:nvSpPr>
          <p:cNvPr id="17" name="TextBox 16"/>
          <p:cNvSpPr txBox="1"/>
          <p:nvPr/>
        </p:nvSpPr>
        <p:spPr>
          <a:xfrm>
            <a:off x="1232336" y="2235410"/>
            <a:ext cx="2160240" cy="338554"/>
          </a:xfrm>
          <a:prstGeom prst="rect">
            <a:avLst/>
          </a:prstGeom>
          <a:noFill/>
        </p:spPr>
        <p:txBody>
          <a:bodyPr wrap="square" rtlCol="0">
            <a:spAutoFit/>
          </a:bodyPr>
          <a:lstStyle/>
          <a:p>
            <a:pPr algn="ctr"/>
            <a:r>
              <a:rPr lang="es-VE" sz="1600" b="1" i="1" dirty="0" smtClean="0"/>
              <a:t>Línea central</a:t>
            </a:r>
            <a:endParaRPr lang="en-US" sz="1600" b="1" i="1" dirty="0"/>
          </a:p>
        </p:txBody>
      </p:sp>
      <p:sp>
        <p:nvSpPr>
          <p:cNvPr id="18" name="TextBox 17"/>
          <p:cNvSpPr txBox="1"/>
          <p:nvPr/>
        </p:nvSpPr>
        <p:spPr>
          <a:xfrm>
            <a:off x="1232336" y="3171747"/>
            <a:ext cx="2160240" cy="584775"/>
          </a:xfrm>
          <a:prstGeom prst="rect">
            <a:avLst/>
          </a:prstGeom>
          <a:noFill/>
        </p:spPr>
        <p:txBody>
          <a:bodyPr wrap="square" rtlCol="0">
            <a:spAutoFit/>
          </a:bodyPr>
          <a:lstStyle/>
          <a:p>
            <a:pPr algn="ctr"/>
            <a:r>
              <a:rPr lang="es-VE" sz="1600" b="1" i="1" dirty="0" smtClean="0"/>
              <a:t>Límite inferior de control</a:t>
            </a:r>
            <a:endParaRPr lang="en-US" sz="1600" b="1" i="1" dirty="0"/>
          </a:p>
        </p:txBody>
      </p:sp>
      <p:grpSp>
        <p:nvGrpSpPr>
          <p:cNvPr id="35" name="Group 34"/>
          <p:cNvGrpSpPr/>
          <p:nvPr/>
        </p:nvGrpSpPr>
        <p:grpSpPr>
          <a:xfrm>
            <a:off x="3131840" y="4624715"/>
            <a:ext cx="2448272" cy="781050"/>
            <a:chOff x="3131840" y="4624715"/>
            <a:chExt cx="2448272" cy="781050"/>
          </a:xfrm>
        </p:grpSpPr>
        <p:sp>
          <p:nvSpPr>
            <p:cNvPr id="26" name="19 Rectángulo redondeado"/>
            <p:cNvSpPr/>
            <p:nvPr/>
          </p:nvSpPr>
          <p:spPr>
            <a:xfrm>
              <a:off x="3131840" y="4725144"/>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27" name="Object 5"/>
            <p:cNvGraphicFramePr>
              <a:graphicFrameLocks noChangeAspect="1"/>
            </p:cNvGraphicFramePr>
            <p:nvPr/>
          </p:nvGraphicFramePr>
          <p:xfrm>
            <a:off x="3848100" y="4624715"/>
            <a:ext cx="1025525" cy="781050"/>
          </p:xfrm>
          <a:graphic>
            <a:graphicData uri="http://schemas.openxmlformats.org/presentationml/2006/ole">
              <p:oleObj spid="_x0000_s48133" name="Ecuación" r:id="rId6" imgW="507960" imgH="393480" progId="Equation.3">
                <p:embed/>
              </p:oleObj>
            </a:graphicData>
          </a:graphic>
        </p:graphicFrame>
      </p:grpSp>
      <p:sp>
        <p:nvSpPr>
          <p:cNvPr id="33" name="19 Rectángulo redondeado"/>
          <p:cNvSpPr/>
          <p:nvPr/>
        </p:nvSpPr>
        <p:spPr>
          <a:xfrm>
            <a:off x="5220072" y="3068960"/>
            <a:ext cx="3137288"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34" name="Object 5"/>
          <p:cNvGraphicFramePr>
            <a:graphicFrameLocks noChangeAspect="1"/>
          </p:cNvGraphicFramePr>
          <p:nvPr/>
        </p:nvGraphicFramePr>
        <p:xfrm>
          <a:off x="5278438" y="3128963"/>
          <a:ext cx="3025775" cy="555625"/>
        </p:xfrm>
        <a:graphic>
          <a:graphicData uri="http://schemas.openxmlformats.org/presentationml/2006/ole">
            <p:oleObj spid="_x0000_s48136" name="Ecuación" r:id="rId7" imgW="1498320" imgH="279360" progId="Equation.3">
              <p:embed/>
            </p:oleObj>
          </a:graphicData>
        </a:graphic>
      </p:graphicFrame>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2" name="Rectangle 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4" name="Rectangle 6"/>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6" name="Rectangle 8"/>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38" name="Rectangle 10"/>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0" name="Rectangle 1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2" name="Rectangle 1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4" name="Rectangle 16"/>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6" name="Rectangle 18"/>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48" name="Rectangle 20"/>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0" name="Rectangle 22"/>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2" name="Rectangle 24"/>
          <p:cNvSpPr>
            <a:spLocks noChangeArrowheads="1"/>
          </p:cNvSpPr>
          <p:nvPr/>
        </p:nvSpPr>
        <p:spPr bwMode="auto">
          <a:xfrm>
            <a:off x="0" y="25718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 name="TextBox 20"/>
          <p:cNvSpPr txBox="1"/>
          <p:nvPr/>
        </p:nvSpPr>
        <p:spPr>
          <a:xfrm>
            <a:off x="3059832" y="260648"/>
            <a:ext cx="2952328" cy="430887"/>
          </a:xfrm>
          <a:prstGeom prst="rect">
            <a:avLst/>
          </a:prstGeom>
          <a:solidFill>
            <a:schemeClr val="tx2">
              <a:lumMod val="90000"/>
            </a:schemeClr>
          </a:solidFill>
        </p:spPr>
        <p:txBody>
          <a:bodyPr wrap="square" rtlCol="0">
            <a:spAutoFit/>
          </a:bodyPr>
          <a:lstStyle/>
          <a:p>
            <a:pPr algn="ctr"/>
            <a:r>
              <a:rPr lang="es-VE" sz="2200" b="1" i="1" dirty="0" smtClean="0">
                <a:solidFill>
                  <a:schemeClr val="tx2">
                    <a:lumMod val="25000"/>
                  </a:schemeClr>
                </a:solidFill>
                <a:latin typeface="Calibri" pitchFamily="34" charset="0"/>
                <a:cs typeface="Calibri" pitchFamily="34" charset="0"/>
              </a:rPr>
              <a:t>GRÁFICOS DE CONTROL</a:t>
            </a:r>
            <a:endParaRPr lang="en-US" sz="2200" b="1" i="1" dirty="0">
              <a:solidFill>
                <a:schemeClr val="tx2">
                  <a:lumMod val="25000"/>
                </a:schemeClr>
              </a:solidFill>
              <a:latin typeface="Calibri" pitchFamily="34" charset="0"/>
              <a:cs typeface="Calibri" pitchFamily="34" charset="0"/>
            </a:endParaRPr>
          </a:p>
        </p:txBody>
      </p:sp>
      <p:sp>
        <p:nvSpPr>
          <p:cNvPr id="26" name="Rectangle 2"/>
          <p:cNvSpPr txBox="1">
            <a:spLocks noChangeArrowheads="1"/>
          </p:cNvSpPr>
          <p:nvPr/>
        </p:nvSpPr>
        <p:spPr>
          <a:xfrm>
            <a:off x="900113" y="1484784"/>
            <a:ext cx="7772400" cy="3600400"/>
          </a:xfrm>
          <a:prstGeom prst="rect">
            <a:avLst/>
          </a:prstGeom>
        </p:spPr>
        <p:txBody>
          <a:bodyPr vert="horz">
            <a:normAutofit/>
          </a:bodyPr>
          <a:lstStyle/>
          <a:p>
            <a:pPr marL="411480" marR="0" lvl="0" indent="-342900" algn="just" defTabSz="914400" rtl="0" eaLnBrk="1" fontAlgn="auto" latinLnBrk="0" hangingPunct="1">
              <a:lnSpc>
                <a:spcPct val="120000"/>
              </a:lnSpc>
              <a:spcBef>
                <a:spcPct val="40000"/>
              </a:spcBef>
              <a:spcAft>
                <a:spcPts val="0"/>
              </a:spcAft>
              <a:buSzPct val="95000"/>
              <a:buFont typeface="Wingdings" pitchFamily="2" charset="2"/>
              <a:buChar char="v"/>
              <a:tabLst/>
              <a:defRPr/>
            </a:pPr>
            <a:r>
              <a:rPr kumimoji="0" lang="es-MX" sz="2200" b="0" i="1" u="none" strike="noStrike" kern="1200" cap="none" spc="0" normalizeH="0" baseline="0" noProof="0" dirty="0" smtClean="0">
                <a:ln>
                  <a:noFill/>
                </a:ln>
                <a:solidFill>
                  <a:schemeClr val="bg1"/>
                </a:solidFill>
                <a:effectLst/>
                <a:uLnTx/>
                <a:uFillTx/>
                <a:latin typeface="Calibri" pitchFamily="34" charset="0"/>
                <a:cs typeface="Calibri" pitchFamily="34" charset="0"/>
              </a:rPr>
              <a:t>Concepto de control estadístico de </a:t>
            </a:r>
            <a:r>
              <a:rPr kumimoji="0" lang="es-MX" sz="2200" b="0" i="1" u="none" strike="noStrike" kern="1200" cap="none" spc="0" normalizeH="0" baseline="0" noProof="0" dirty="0" err="1" smtClean="0">
                <a:ln>
                  <a:noFill/>
                </a:ln>
                <a:solidFill>
                  <a:schemeClr val="bg1"/>
                </a:solidFill>
                <a:effectLst/>
                <a:uLnTx/>
                <a:uFillTx/>
                <a:latin typeface="Calibri" pitchFamily="34" charset="0"/>
                <a:cs typeface="Calibri" pitchFamily="34" charset="0"/>
              </a:rPr>
              <a:t>Shewhart</a:t>
            </a:r>
            <a:r>
              <a:rPr kumimoji="0" lang="es-MX" sz="2200" b="0" i="1" u="none" strike="noStrike" kern="1200" cap="none" spc="0" normalizeH="0" baseline="0" noProof="0" dirty="0" smtClean="0">
                <a:ln>
                  <a:noFill/>
                </a:ln>
                <a:solidFill>
                  <a:schemeClr val="bg1"/>
                </a:solidFill>
                <a:effectLst/>
                <a:uLnTx/>
                <a:uFillTx/>
                <a:latin typeface="Calibri" pitchFamily="34" charset="0"/>
                <a:cs typeface="Calibri" pitchFamily="34" charset="0"/>
              </a:rPr>
              <a:t>: </a:t>
            </a:r>
          </a:p>
          <a:p>
            <a:pPr marL="740664" marR="0" lvl="1" indent="-285750" algn="just" defTabSz="914400" rtl="0" eaLnBrk="1" fontAlgn="auto" latinLnBrk="0" hangingPunct="1">
              <a:lnSpc>
                <a:spcPct val="120000"/>
              </a:lnSpc>
              <a:spcBef>
                <a:spcPct val="40000"/>
              </a:spcBef>
              <a:spcAft>
                <a:spcPts val="0"/>
              </a:spcAft>
              <a:buSzPct val="90000"/>
              <a:buFont typeface="Wingdings" pitchFamily="2" charset="2"/>
              <a:buChar char="§"/>
              <a:tabLst/>
              <a:defRPr/>
            </a:pPr>
            <a:r>
              <a:rPr kumimoji="0" lang="es-MX" sz="2200" b="0" i="1" u="none" strike="noStrike" kern="1200" cap="none" spc="0" normalizeH="0" baseline="0" noProof="0" dirty="0" smtClean="0">
                <a:ln>
                  <a:noFill/>
                </a:ln>
                <a:solidFill>
                  <a:schemeClr val="bg1"/>
                </a:solidFill>
                <a:effectLst/>
                <a:uLnTx/>
                <a:uFillTx/>
                <a:latin typeface="Calibri" pitchFamily="34" charset="0"/>
                <a:cs typeface="Calibri" pitchFamily="34" charset="0"/>
              </a:rPr>
              <a:t>Se dice que un fenómeno está controlado cuando, a través del uso de la experiencia pasada, se puede predecir al menos dentro de ciertos límites como se espera que varié el fenómeno en el futuro.</a:t>
            </a:r>
          </a:p>
          <a:p>
            <a:pPr marL="740664" marR="0" lvl="1" indent="-285750" algn="just" defTabSz="914400" rtl="0" eaLnBrk="1" fontAlgn="auto" latinLnBrk="0" hangingPunct="1">
              <a:lnSpc>
                <a:spcPct val="120000"/>
              </a:lnSpc>
              <a:spcBef>
                <a:spcPct val="40000"/>
              </a:spcBef>
              <a:spcAft>
                <a:spcPts val="0"/>
              </a:spcAft>
              <a:buSzPct val="90000"/>
              <a:buFont typeface="Wingdings" pitchFamily="2" charset="2"/>
              <a:buChar char="§"/>
              <a:tabLst/>
              <a:defRPr/>
            </a:pPr>
            <a:r>
              <a:rPr kumimoji="0" lang="es-MX" sz="2200" b="0" i="1" u="none" strike="noStrike" kern="1200" cap="none" spc="0" normalizeH="0" baseline="0" noProof="0" dirty="0" smtClean="0">
                <a:ln>
                  <a:noFill/>
                </a:ln>
                <a:solidFill>
                  <a:schemeClr val="bg1"/>
                </a:solidFill>
                <a:effectLst/>
                <a:uLnTx/>
                <a:uFillTx/>
                <a:latin typeface="Calibri" pitchFamily="34" charset="0"/>
                <a:cs typeface="Calibri" pitchFamily="34" charset="0"/>
              </a:rPr>
              <a:t>Si un proceso no está en estado controlado, la productividad o el éxito económico no se garantiza.</a:t>
            </a:r>
            <a:endParaRPr kumimoji="0" lang="en-US" sz="2200" b="0" i="1" u="none" strike="noStrike" kern="1200" cap="none" spc="0" normalizeH="0" baseline="0" noProof="0" dirty="0" smtClean="0">
              <a:ln>
                <a:noFill/>
              </a:ln>
              <a:solidFill>
                <a:schemeClr val="bg1"/>
              </a:solidFill>
              <a:effectLst/>
              <a:uLnTx/>
              <a:uFillTx/>
              <a:latin typeface="Calibri" pitchFamily="34" charset="0"/>
              <a:cs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59632" y="404664"/>
            <a:ext cx="7128792" cy="369332"/>
          </a:xfrm>
          <a:prstGeom prst="rect">
            <a:avLst/>
          </a:prstGeom>
          <a:noFill/>
        </p:spPr>
        <p:txBody>
          <a:bodyPr wrap="square" rtlCol="0">
            <a:spAutoFit/>
          </a:bodyPr>
          <a:lstStyle/>
          <a:p>
            <a:r>
              <a:rPr lang="es-VE" b="1" i="1" dirty="0" smtClean="0">
                <a:solidFill>
                  <a:schemeClr val="bg1"/>
                </a:solidFill>
              </a:rPr>
              <a:t>GRÁFICO </a:t>
            </a:r>
            <a:r>
              <a:rPr lang="es-VE" b="1" i="1" dirty="0" err="1" smtClean="0">
                <a:solidFill>
                  <a:schemeClr val="bg1"/>
                </a:solidFill>
              </a:rPr>
              <a:t>np</a:t>
            </a:r>
            <a:r>
              <a:rPr lang="es-VE" b="1" i="1" dirty="0" smtClean="0">
                <a:solidFill>
                  <a:schemeClr val="bg1"/>
                </a:solidFill>
              </a:rPr>
              <a:t> ó GRÁFICO POR ATRIBUTOS</a:t>
            </a:r>
            <a:endParaRPr lang="en-US" b="1" i="1" dirty="0">
              <a:solidFill>
                <a:schemeClr val="bg1"/>
              </a:solidFill>
            </a:endParaRPr>
          </a:p>
        </p:txBody>
      </p:sp>
      <p:sp>
        <p:nvSpPr>
          <p:cNvPr id="6" name="20 Elipse"/>
          <p:cNvSpPr/>
          <p:nvPr/>
        </p:nvSpPr>
        <p:spPr bwMode="auto">
          <a:xfrm>
            <a:off x="6597168" y="1484784"/>
            <a:ext cx="2439328" cy="525809"/>
          </a:xfrm>
          <a:prstGeom prst="ellipse">
            <a:avLst/>
          </a:prstGeom>
          <a:gradFill flip="none" rotWithShape="1">
            <a:gsLst>
              <a:gs pos="0">
                <a:srgbClr val="FFF200"/>
              </a:gs>
              <a:gs pos="45000">
                <a:srgbClr val="FF7A00"/>
              </a:gs>
              <a:gs pos="70000">
                <a:srgbClr val="FF0300"/>
              </a:gs>
              <a:gs pos="100000">
                <a:srgbClr val="4D0808"/>
              </a:gs>
            </a:gsLst>
            <a:path path="circle">
              <a:fillToRect l="100000" t="100000"/>
            </a:path>
            <a:tileRect r="-100000" b="-100000"/>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ES"/>
          </a:p>
        </p:txBody>
      </p:sp>
      <p:grpSp>
        <p:nvGrpSpPr>
          <p:cNvPr id="8" name="Group 7"/>
          <p:cNvGrpSpPr/>
          <p:nvPr/>
        </p:nvGrpSpPr>
        <p:grpSpPr>
          <a:xfrm>
            <a:off x="1507188" y="1341438"/>
            <a:ext cx="2304256" cy="781050"/>
            <a:chOff x="3131840" y="4625385"/>
            <a:chExt cx="2448272" cy="781050"/>
          </a:xfrm>
        </p:grpSpPr>
        <p:sp>
          <p:nvSpPr>
            <p:cNvPr id="9" name="19 Rectángulo redondeado"/>
            <p:cNvSpPr/>
            <p:nvPr/>
          </p:nvSpPr>
          <p:spPr>
            <a:xfrm>
              <a:off x="3131840" y="4725144"/>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10" name="Object 5"/>
            <p:cNvGraphicFramePr>
              <a:graphicFrameLocks noChangeAspect="1"/>
            </p:cNvGraphicFramePr>
            <p:nvPr/>
          </p:nvGraphicFramePr>
          <p:xfrm>
            <a:off x="3554388" y="4625385"/>
            <a:ext cx="1614487" cy="781050"/>
          </p:xfrm>
          <a:graphic>
            <a:graphicData uri="http://schemas.openxmlformats.org/presentationml/2006/ole">
              <p:oleObj spid="_x0000_s49154" name="Ecuación" r:id="rId4" imgW="799920" imgH="393480" progId="Equation.3">
                <p:embed/>
              </p:oleObj>
            </a:graphicData>
          </a:graphic>
        </p:graphicFrame>
      </p:grpSp>
      <p:sp>
        <p:nvSpPr>
          <p:cNvPr id="11" name="10 Flecha abajo"/>
          <p:cNvSpPr/>
          <p:nvPr/>
        </p:nvSpPr>
        <p:spPr>
          <a:xfrm rot="16200000">
            <a:off x="5481044" y="1232758"/>
            <a:ext cx="504057" cy="1008111"/>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graphicFrame>
        <p:nvGraphicFramePr>
          <p:cNvPr id="49155" name="Object 3"/>
          <p:cNvGraphicFramePr>
            <a:graphicFrameLocks noChangeAspect="1"/>
          </p:cNvGraphicFramePr>
          <p:nvPr/>
        </p:nvGraphicFramePr>
        <p:xfrm>
          <a:off x="7101224" y="1468939"/>
          <a:ext cx="1435100" cy="479425"/>
        </p:xfrm>
        <a:graphic>
          <a:graphicData uri="http://schemas.openxmlformats.org/presentationml/2006/ole">
            <p:oleObj spid="_x0000_s49155" name="Ecuación" r:id="rId5" imgW="711000" imgH="241200" progId="Equation.3">
              <p:embed/>
            </p:oleObj>
          </a:graphicData>
        </a:graphic>
      </p:graphicFrame>
      <p:sp>
        <p:nvSpPr>
          <p:cNvPr id="13" name="20 Elipse"/>
          <p:cNvSpPr/>
          <p:nvPr/>
        </p:nvSpPr>
        <p:spPr bwMode="auto">
          <a:xfrm>
            <a:off x="6597168" y="2431256"/>
            <a:ext cx="2439328" cy="525809"/>
          </a:xfrm>
          <a:prstGeom prst="ellipse">
            <a:avLst/>
          </a:prstGeom>
          <a:gradFill flip="none" rotWithShape="1">
            <a:gsLst>
              <a:gs pos="0">
                <a:srgbClr val="FFF200"/>
              </a:gs>
              <a:gs pos="45000">
                <a:srgbClr val="FF7A00"/>
              </a:gs>
              <a:gs pos="70000">
                <a:srgbClr val="FF0300"/>
              </a:gs>
              <a:gs pos="100000">
                <a:srgbClr val="4D0808"/>
              </a:gs>
            </a:gsLst>
            <a:path path="circle">
              <a:fillToRect l="100000" t="100000"/>
            </a:path>
            <a:tileRect r="-100000" b="-100000"/>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ES"/>
          </a:p>
        </p:txBody>
      </p:sp>
      <p:grpSp>
        <p:nvGrpSpPr>
          <p:cNvPr id="14" name="Group 13"/>
          <p:cNvGrpSpPr/>
          <p:nvPr/>
        </p:nvGrpSpPr>
        <p:grpSpPr>
          <a:xfrm>
            <a:off x="1507188" y="2387669"/>
            <a:ext cx="2448272" cy="648072"/>
            <a:chOff x="3131840" y="4725144"/>
            <a:chExt cx="2448272" cy="648072"/>
          </a:xfrm>
        </p:grpSpPr>
        <p:sp>
          <p:nvSpPr>
            <p:cNvPr id="15" name="19 Rectángulo redondeado"/>
            <p:cNvSpPr/>
            <p:nvPr/>
          </p:nvSpPr>
          <p:spPr>
            <a:xfrm>
              <a:off x="3131840" y="4725144"/>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16" name="Object 5"/>
            <p:cNvGraphicFramePr>
              <a:graphicFrameLocks noChangeAspect="1"/>
            </p:cNvGraphicFramePr>
            <p:nvPr/>
          </p:nvGraphicFramePr>
          <p:xfrm>
            <a:off x="3208032" y="4813975"/>
            <a:ext cx="2307431" cy="403225"/>
          </p:xfrm>
          <a:graphic>
            <a:graphicData uri="http://schemas.openxmlformats.org/presentationml/2006/ole">
              <p:oleObj spid="_x0000_s49156" name="Ecuación" r:id="rId6" imgW="1143000" imgH="203040" progId="Equation.3">
                <p:embed/>
              </p:oleObj>
            </a:graphicData>
          </a:graphic>
        </p:graphicFrame>
      </p:grpSp>
      <p:sp>
        <p:nvSpPr>
          <p:cNvPr id="17" name="10 Flecha abajo"/>
          <p:cNvSpPr/>
          <p:nvPr/>
        </p:nvSpPr>
        <p:spPr>
          <a:xfrm rot="16200000">
            <a:off x="5481044" y="2179230"/>
            <a:ext cx="504057" cy="1008111"/>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graphicFrame>
        <p:nvGraphicFramePr>
          <p:cNvPr id="18" name="Object 3"/>
          <p:cNvGraphicFramePr>
            <a:graphicFrameLocks noChangeAspect="1"/>
          </p:cNvGraphicFramePr>
          <p:nvPr/>
        </p:nvGraphicFramePr>
        <p:xfrm>
          <a:off x="7152868" y="2485807"/>
          <a:ext cx="1331912" cy="403225"/>
        </p:xfrm>
        <a:graphic>
          <a:graphicData uri="http://schemas.openxmlformats.org/presentationml/2006/ole">
            <p:oleObj spid="_x0000_s49157" name="Ecuación" r:id="rId7" imgW="660240" imgH="203040" progId="Equation.3">
              <p:embed/>
            </p:oleObj>
          </a:graphicData>
        </a:graphic>
      </p:graphicFrame>
      <p:sp>
        <p:nvSpPr>
          <p:cNvPr id="21" name="19 Rectángulo redondeado"/>
          <p:cNvSpPr/>
          <p:nvPr/>
        </p:nvSpPr>
        <p:spPr>
          <a:xfrm>
            <a:off x="827584" y="3395781"/>
            <a:ext cx="388843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22" name="Object 5"/>
          <p:cNvGraphicFramePr>
            <a:graphicFrameLocks noChangeAspect="1"/>
          </p:cNvGraphicFramePr>
          <p:nvPr/>
        </p:nvGraphicFramePr>
        <p:xfrm>
          <a:off x="913236" y="3442644"/>
          <a:ext cx="3689350" cy="504825"/>
        </p:xfrm>
        <a:graphic>
          <a:graphicData uri="http://schemas.openxmlformats.org/presentationml/2006/ole">
            <p:oleObj spid="_x0000_s49158" name="Ecuación" r:id="rId8" imgW="1942920" imgH="253800" progId="Equation.3">
              <p:embed/>
            </p:oleObj>
          </a:graphicData>
        </a:graphic>
      </p:graphicFrame>
      <p:sp>
        <p:nvSpPr>
          <p:cNvPr id="23" name="10 Flecha abajo"/>
          <p:cNvSpPr/>
          <p:nvPr/>
        </p:nvSpPr>
        <p:spPr>
          <a:xfrm rot="16200000">
            <a:off x="5463156" y="3187342"/>
            <a:ext cx="504057" cy="1008111"/>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grpSp>
        <p:nvGrpSpPr>
          <p:cNvPr id="25" name="Group 24"/>
          <p:cNvGrpSpPr/>
          <p:nvPr/>
        </p:nvGrpSpPr>
        <p:grpSpPr>
          <a:xfrm>
            <a:off x="6540926" y="3439368"/>
            <a:ext cx="2439328" cy="525809"/>
            <a:chOff x="6540926" y="3439368"/>
            <a:chExt cx="2439328" cy="525809"/>
          </a:xfrm>
        </p:grpSpPr>
        <p:sp>
          <p:nvSpPr>
            <p:cNvPr id="19" name="20 Elipse"/>
            <p:cNvSpPr/>
            <p:nvPr/>
          </p:nvSpPr>
          <p:spPr bwMode="auto">
            <a:xfrm>
              <a:off x="6540926" y="3439368"/>
              <a:ext cx="2439328" cy="525809"/>
            </a:xfrm>
            <a:prstGeom prst="ellipse">
              <a:avLst/>
            </a:prstGeom>
            <a:gradFill flip="none" rotWithShape="1">
              <a:gsLst>
                <a:gs pos="0">
                  <a:srgbClr val="FFF200"/>
                </a:gs>
                <a:gs pos="45000">
                  <a:srgbClr val="FF7A00"/>
                </a:gs>
                <a:gs pos="70000">
                  <a:srgbClr val="FF0300"/>
                </a:gs>
                <a:gs pos="100000">
                  <a:srgbClr val="4D0808"/>
                </a:gs>
              </a:gsLst>
              <a:path path="circle">
                <a:fillToRect l="100000" t="100000"/>
              </a:path>
              <a:tileRect r="-100000" b="-100000"/>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ES"/>
            </a:p>
          </p:txBody>
        </p:sp>
        <p:graphicFrame>
          <p:nvGraphicFramePr>
            <p:cNvPr id="24" name="Object 3"/>
            <p:cNvGraphicFramePr>
              <a:graphicFrameLocks noChangeAspect="1"/>
            </p:cNvGraphicFramePr>
            <p:nvPr/>
          </p:nvGraphicFramePr>
          <p:xfrm>
            <a:off x="6962775" y="3460750"/>
            <a:ext cx="1487488" cy="404813"/>
          </p:xfrm>
          <a:graphic>
            <a:graphicData uri="http://schemas.openxmlformats.org/presentationml/2006/ole">
              <p:oleObj spid="_x0000_s49159" name="Ecuación" r:id="rId9" imgW="736560" imgH="203040" progId="Equation.3">
                <p:embed/>
              </p:oleObj>
            </a:graphicData>
          </a:graphic>
        </p:graphicFrame>
      </p:grpSp>
      <p:grpSp>
        <p:nvGrpSpPr>
          <p:cNvPr id="26" name="Group 25"/>
          <p:cNvGrpSpPr/>
          <p:nvPr/>
        </p:nvGrpSpPr>
        <p:grpSpPr>
          <a:xfrm>
            <a:off x="3131840" y="4725144"/>
            <a:ext cx="2448272" cy="648072"/>
            <a:chOff x="3131840" y="4725144"/>
            <a:chExt cx="2448272" cy="648072"/>
          </a:xfrm>
        </p:grpSpPr>
        <p:sp>
          <p:nvSpPr>
            <p:cNvPr id="27" name="19 Rectángulo redondeado"/>
            <p:cNvSpPr/>
            <p:nvPr/>
          </p:nvSpPr>
          <p:spPr>
            <a:xfrm>
              <a:off x="3131840" y="4725144"/>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28" name="Object 5"/>
            <p:cNvGraphicFramePr>
              <a:graphicFrameLocks noChangeAspect="1"/>
            </p:cNvGraphicFramePr>
            <p:nvPr/>
          </p:nvGraphicFramePr>
          <p:xfrm>
            <a:off x="3835400" y="4838700"/>
            <a:ext cx="1052513" cy="352425"/>
          </p:xfrm>
          <a:graphic>
            <a:graphicData uri="http://schemas.openxmlformats.org/presentationml/2006/ole">
              <p:oleObj spid="_x0000_s49160" name="Ecuación" r:id="rId10" imgW="520560" imgH="177480" progId="Equation.3">
                <p:embed/>
              </p:oleObj>
            </a:graphicData>
          </a:graphic>
        </p:graphicFrame>
      </p:grpSp>
    </p:spTree>
  </p:cSld>
  <p:clrMapOvr>
    <a:masterClrMapping/>
  </p:clrMapOvr>
  <p:transition>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 name="235 Flecha derecha"/>
          <p:cNvSpPr/>
          <p:nvPr/>
        </p:nvSpPr>
        <p:spPr>
          <a:xfrm>
            <a:off x="1173976" y="2522536"/>
            <a:ext cx="1882088" cy="1512168"/>
          </a:xfrm>
          <a:prstGeom prst="rightArrow">
            <a:avLst>
              <a:gd name="adj1" fmla="val 60000"/>
              <a:gd name="adj2" fmla="val 50000"/>
            </a:avLst>
          </a:prstGeom>
          <a:gradFill flip="none" rotWithShape="1">
            <a:gsLst>
              <a:gs pos="0">
                <a:srgbClr val="8488C4"/>
              </a:gs>
              <a:gs pos="53000">
                <a:srgbClr val="D4DEFF"/>
              </a:gs>
              <a:gs pos="83000">
                <a:srgbClr val="D4DEFF"/>
              </a:gs>
              <a:gs pos="100000">
                <a:srgbClr val="96AB9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i="1">
              <a:latin typeface="+mj-lt"/>
            </a:endParaRPr>
          </a:p>
        </p:txBody>
      </p:sp>
      <p:sp>
        <p:nvSpPr>
          <p:cNvPr id="23" name="TextBox 22"/>
          <p:cNvSpPr txBox="1"/>
          <p:nvPr/>
        </p:nvSpPr>
        <p:spPr>
          <a:xfrm>
            <a:off x="1047376" y="2954584"/>
            <a:ext cx="2232248" cy="646331"/>
          </a:xfrm>
          <a:prstGeom prst="rect">
            <a:avLst/>
          </a:prstGeom>
          <a:noFill/>
        </p:spPr>
        <p:txBody>
          <a:bodyPr wrap="square" rtlCol="0">
            <a:spAutoFit/>
          </a:bodyPr>
          <a:lstStyle/>
          <a:p>
            <a:r>
              <a:rPr lang="es-VE" b="1" i="1" dirty="0" smtClean="0">
                <a:solidFill>
                  <a:schemeClr val="bg1"/>
                </a:solidFill>
                <a:latin typeface="Calibri" pitchFamily="34" charset="0"/>
                <a:cs typeface="Calibri" pitchFamily="34" charset="0"/>
              </a:rPr>
              <a:t>Beneficios de las graficas de control</a:t>
            </a:r>
            <a:endParaRPr lang="en-US" b="1" i="1" dirty="0">
              <a:solidFill>
                <a:schemeClr val="bg1"/>
              </a:solidFill>
              <a:latin typeface="Calibri" pitchFamily="34" charset="0"/>
              <a:cs typeface="Calibri" pitchFamily="34" charset="0"/>
            </a:endParaRPr>
          </a:p>
        </p:txBody>
      </p:sp>
      <p:sp>
        <p:nvSpPr>
          <p:cNvPr id="26" name="Rectangle 2"/>
          <p:cNvSpPr>
            <a:spLocks noChangeArrowheads="1"/>
          </p:cNvSpPr>
          <p:nvPr/>
        </p:nvSpPr>
        <p:spPr bwMode="auto">
          <a:xfrm>
            <a:off x="3203848" y="554430"/>
            <a:ext cx="5760640" cy="5632311"/>
          </a:xfrm>
          <a:prstGeom prst="rect">
            <a:avLst/>
          </a:prstGeom>
          <a:solidFill>
            <a:schemeClr val="accent4">
              <a:lumMod val="40000"/>
              <a:lumOff val="60000"/>
            </a:schemeClr>
          </a:solidFill>
          <a:ln w="9525">
            <a:noFill/>
            <a:miter lim="800000"/>
            <a:headEnd/>
            <a:tailEnd/>
          </a:ln>
        </p:spPr>
        <p:txBody>
          <a:bodyPr wrap="square" anchor="ctr">
            <a:spAutoFit/>
          </a:bodyPr>
          <a:lstStyle/>
          <a:p>
            <a:pPr marL="342900" indent="-342900" algn="just">
              <a:buFontTx/>
              <a:buAutoNum type="arabicPeriod"/>
            </a:pPr>
            <a:r>
              <a:rPr lang="es-MX" i="1" dirty="0" smtClean="0">
                <a:solidFill>
                  <a:schemeClr val="bg1"/>
                </a:solidFill>
                <a:latin typeface="Calibri" pitchFamily="34" charset="0"/>
                <a:cs typeface="Calibri" pitchFamily="34" charset="0"/>
              </a:rPr>
              <a:t>Son </a:t>
            </a:r>
            <a:r>
              <a:rPr lang="es-MX" i="1" dirty="0">
                <a:solidFill>
                  <a:schemeClr val="bg1"/>
                </a:solidFill>
                <a:latin typeface="Calibri" pitchFamily="34" charset="0"/>
                <a:cs typeface="Calibri" pitchFamily="34" charset="0"/>
              </a:rPr>
              <a:t>herramientas efectivas para entender la variación del proceso y ayudan a lograr el control estadístico.</a:t>
            </a:r>
          </a:p>
          <a:p>
            <a:pPr marL="342900" indent="-342900" algn="just">
              <a:buFontTx/>
              <a:buAutoNum type="arabicPeriod"/>
            </a:pPr>
            <a:endParaRPr lang="es-ES" i="1" dirty="0">
              <a:solidFill>
                <a:schemeClr val="bg1"/>
              </a:solidFill>
              <a:latin typeface="Calibri" pitchFamily="34" charset="0"/>
              <a:cs typeface="Calibri" pitchFamily="34" charset="0"/>
            </a:endParaRPr>
          </a:p>
          <a:p>
            <a:pPr marL="342900" indent="-342900" algn="just"/>
            <a:r>
              <a:rPr lang="es-MX" i="1" dirty="0">
                <a:solidFill>
                  <a:schemeClr val="bg1"/>
                </a:solidFill>
                <a:latin typeface="Calibri" pitchFamily="34" charset="0"/>
                <a:cs typeface="Calibri" pitchFamily="34" charset="0"/>
              </a:rPr>
              <a:t>2. Si un proceso está en control estadístico su desempeño es predecible y tanto el fabricante como el cliente pueden confiar en niveles consistentes de calidad y en costos estables para lograr la calidad.</a:t>
            </a:r>
          </a:p>
          <a:p>
            <a:pPr marL="342900" indent="-342900" algn="just"/>
            <a:endParaRPr lang="es-ES" i="1" dirty="0">
              <a:solidFill>
                <a:schemeClr val="bg1"/>
              </a:solidFill>
              <a:latin typeface="Calibri" pitchFamily="34" charset="0"/>
              <a:cs typeface="Calibri" pitchFamily="34" charset="0"/>
            </a:endParaRPr>
          </a:p>
          <a:p>
            <a:pPr marL="342900" indent="-342900" algn="just"/>
            <a:r>
              <a:rPr lang="es-MX" i="1" dirty="0">
                <a:solidFill>
                  <a:schemeClr val="bg1"/>
                </a:solidFill>
                <a:latin typeface="Calibri" pitchFamily="34" charset="0"/>
                <a:cs typeface="Calibri" pitchFamily="34" charset="0"/>
              </a:rPr>
              <a:t>3. Un proceso bajo control estadístico se puede mejorar a través de la reducción de variación y el centrado en un valor objetivo; esto reduce costos  y mejora la productividad.</a:t>
            </a:r>
          </a:p>
          <a:p>
            <a:pPr marL="342900" indent="-342900" algn="just"/>
            <a:endParaRPr lang="es-ES" i="1" dirty="0">
              <a:solidFill>
                <a:schemeClr val="bg1"/>
              </a:solidFill>
              <a:latin typeface="Calibri" pitchFamily="34" charset="0"/>
              <a:cs typeface="Calibri" pitchFamily="34" charset="0"/>
            </a:endParaRPr>
          </a:p>
          <a:p>
            <a:pPr marL="342900" indent="-342900" algn="just"/>
            <a:r>
              <a:rPr lang="es-ES" i="1" dirty="0">
                <a:solidFill>
                  <a:schemeClr val="bg1"/>
                </a:solidFill>
                <a:latin typeface="Calibri" pitchFamily="34" charset="0"/>
                <a:cs typeface="Calibri" pitchFamily="34" charset="0"/>
              </a:rPr>
              <a:t>4. </a:t>
            </a:r>
            <a:r>
              <a:rPr lang="es-MX" i="1" dirty="0">
                <a:solidFill>
                  <a:schemeClr val="bg1"/>
                </a:solidFill>
                <a:latin typeface="Calibri" pitchFamily="34" charset="0"/>
                <a:cs typeface="Calibri" pitchFamily="34" charset="0"/>
              </a:rPr>
              <a:t>Las gráficas de control proporcionan un lenguaje común para comunicar información sobre el desempeño de un proceso entre muy diversas personas dentro y fuera de la empresa.</a:t>
            </a:r>
          </a:p>
          <a:p>
            <a:pPr marL="342900" indent="-342900" algn="just"/>
            <a:endParaRPr lang="es-ES" i="1" dirty="0">
              <a:solidFill>
                <a:schemeClr val="bg1"/>
              </a:solidFill>
              <a:latin typeface="Calibri" pitchFamily="34" charset="0"/>
              <a:cs typeface="Calibri" pitchFamily="34" charset="0"/>
            </a:endParaRPr>
          </a:p>
          <a:p>
            <a:pPr marL="342900" indent="-342900" algn="just"/>
            <a:r>
              <a:rPr lang="es-ES" i="1" dirty="0">
                <a:solidFill>
                  <a:schemeClr val="bg1"/>
                </a:solidFill>
                <a:latin typeface="Calibri" pitchFamily="34" charset="0"/>
                <a:cs typeface="Calibri" pitchFamily="34" charset="0"/>
              </a:rPr>
              <a:t> </a:t>
            </a:r>
            <a:r>
              <a:rPr lang="es-MX" i="1" dirty="0">
                <a:solidFill>
                  <a:schemeClr val="bg1"/>
                </a:solidFill>
                <a:latin typeface="Calibri" pitchFamily="34" charset="0"/>
                <a:cs typeface="Calibri" pitchFamily="34" charset="0"/>
              </a:rPr>
              <a:t>5. Las gráficas de control indican dónde está o quien tiene la posible solución de un problema</a:t>
            </a:r>
            <a:r>
              <a:rPr lang="es-MX" i="1" dirty="0" smtClean="0">
                <a:solidFill>
                  <a:schemeClr val="bg1"/>
                </a:solidFill>
                <a:latin typeface="Calibri" pitchFamily="34" charset="0"/>
                <a:cs typeface="Calibri" pitchFamily="34" charset="0"/>
              </a:rPr>
              <a:t>,</a:t>
            </a:r>
            <a:endParaRPr lang="es-ES" i="1" dirty="0">
              <a:solidFill>
                <a:schemeClr val="bg1"/>
              </a:solidFill>
              <a:latin typeface="Calibri" pitchFamily="34" charset="0"/>
              <a:cs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34 Rectángulo"/>
          <p:cNvSpPr/>
          <p:nvPr/>
        </p:nvSpPr>
        <p:spPr>
          <a:xfrm>
            <a:off x="2893324" y="620688"/>
            <a:ext cx="6036393" cy="2643206"/>
          </a:xfrm>
          <a:prstGeom prst="rect">
            <a:avLst/>
          </a:prstGeom>
          <a:gradFill flip="none" rotWithShape="1">
            <a:gsLst>
              <a:gs pos="0">
                <a:srgbClr val="8488C4"/>
              </a:gs>
              <a:gs pos="53000">
                <a:srgbClr val="D4DEFF"/>
              </a:gs>
              <a:gs pos="83000">
                <a:srgbClr val="D4DEFF"/>
              </a:gs>
              <a:gs pos="100000">
                <a:srgbClr val="96AB9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13" name="25 Forma libre"/>
          <p:cNvSpPr/>
          <p:nvPr/>
        </p:nvSpPr>
        <p:spPr>
          <a:xfrm flipV="1">
            <a:off x="1012262" y="3948227"/>
            <a:ext cx="1358537" cy="1584836"/>
          </a:xfrm>
          <a:custGeom>
            <a:avLst/>
            <a:gdLst>
              <a:gd name="connsiteX0" fmla="*/ 0 w 1358537"/>
              <a:gd name="connsiteY0" fmla="*/ 1214846 h 1240971"/>
              <a:gd name="connsiteX1" fmla="*/ 731520 w 1358537"/>
              <a:gd name="connsiteY1" fmla="*/ 169817 h 1240971"/>
              <a:gd name="connsiteX2" fmla="*/ 1123406 w 1358537"/>
              <a:gd name="connsiteY2" fmla="*/ 169817 h 1240971"/>
              <a:gd name="connsiteX3" fmla="*/ 1123406 w 1358537"/>
              <a:gd name="connsiteY3" fmla="*/ 0 h 1240971"/>
              <a:gd name="connsiteX4" fmla="*/ 1358537 w 1358537"/>
              <a:gd name="connsiteY4" fmla="*/ 326571 h 1240971"/>
              <a:gd name="connsiteX5" fmla="*/ 1123406 w 1358537"/>
              <a:gd name="connsiteY5" fmla="*/ 640080 h 1240971"/>
              <a:gd name="connsiteX6" fmla="*/ 1123406 w 1358537"/>
              <a:gd name="connsiteY6" fmla="*/ 444137 h 1240971"/>
              <a:gd name="connsiteX7" fmla="*/ 849086 w 1358537"/>
              <a:gd name="connsiteY7" fmla="*/ 431074 h 1240971"/>
              <a:gd name="connsiteX8" fmla="*/ 666206 w 1358537"/>
              <a:gd name="connsiteY8" fmla="*/ 1240971 h 1240971"/>
              <a:gd name="connsiteX9" fmla="*/ 0 w 1358537"/>
              <a:gd name="connsiteY9" fmla="*/ 1214846 h 124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37" h="1240971">
                <a:moveTo>
                  <a:pt x="0" y="1214846"/>
                </a:moveTo>
                <a:lnTo>
                  <a:pt x="731520" y="169817"/>
                </a:lnTo>
                <a:lnTo>
                  <a:pt x="1123406" y="169817"/>
                </a:lnTo>
                <a:lnTo>
                  <a:pt x="1123406" y="0"/>
                </a:lnTo>
                <a:lnTo>
                  <a:pt x="1358537" y="326571"/>
                </a:lnTo>
                <a:lnTo>
                  <a:pt x="1123406" y="640080"/>
                </a:lnTo>
                <a:lnTo>
                  <a:pt x="1123406" y="444137"/>
                </a:lnTo>
                <a:lnTo>
                  <a:pt x="849086" y="431074"/>
                </a:lnTo>
                <a:lnTo>
                  <a:pt x="666206" y="1240971"/>
                </a:lnTo>
                <a:lnTo>
                  <a:pt x="0" y="1214846"/>
                </a:lnTo>
                <a:close/>
              </a:path>
            </a:pathLst>
          </a:custGeom>
          <a:gradFill>
            <a:gsLst>
              <a:gs pos="0">
                <a:srgbClr val="5E9EFF"/>
              </a:gs>
              <a:gs pos="39999">
                <a:srgbClr val="85C2FF"/>
              </a:gs>
              <a:gs pos="70000">
                <a:srgbClr val="C4D6EB"/>
              </a:gs>
              <a:gs pos="100000">
                <a:srgbClr val="FFEBFA"/>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14" name="22 Forma libre"/>
          <p:cNvSpPr/>
          <p:nvPr/>
        </p:nvSpPr>
        <p:spPr>
          <a:xfrm>
            <a:off x="1024941" y="1603973"/>
            <a:ext cx="1358537" cy="1585562"/>
          </a:xfrm>
          <a:custGeom>
            <a:avLst/>
            <a:gdLst>
              <a:gd name="connsiteX0" fmla="*/ 0 w 1358537"/>
              <a:gd name="connsiteY0" fmla="*/ 1214846 h 1240971"/>
              <a:gd name="connsiteX1" fmla="*/ 731520 w 1358537"/>
              <a:gd name="connsiteY1" fmla="*/ 169817 h 1240971"/>
              <a:gd name="connsiteX2" fmla="*/ 1123406 w 1358537"/>
              <a:gd name="connsiteY2" fmla="*/ 169817 h 1240971"/>
              <a:gd name="connsiteX3" fmla="*/ 1123406 w 1358537"/>
              <a:gd name="connsiteY3" fmla="*/ 0 h 1240971"/>
              <a:gd name="connsiteX4" fmla="*/ 1358537 w 1358537"/>
              <a:gd name="connsiteY4" fmla="*/ 326571 h 1240971"/>
              <a:gd name="connsiteX5" fmla="*/ 1123406 w 1358537"/>
              <a:gd name="connsiteY5" fmla="*/ 640080 h 1240971"/>
              <a:gd name="connsiteX6" fmla="*/ 1123406 w 1358537"/>
              <a:gd name="connsiteY6" fmla="*/ 444137 h 1240971"/>
              <a:gd name="connsiteX7" fmla="*/ 849086 w 1358537"/>
              <a:gd name="connsiteY7" fmla="*/ 431074 h 1240971"/>
              <a:gd name="connsiteX8" fmla="*/ 666206 w 1358537"/>
              <a:gd name="connsiteY8" fmla="*/ 1240971 h 1240971"/>
              <a:gd name="connsiteX9" fmla="*/ 0 w 1358537"/>
              <a:gd name="connsiteY9" fmla="*/ 1214846 h 124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37" h="1240971">
                <a:moveTo>
                  <a:pt x="0" y="1214846"/>
                </a:moveTo>
                <a:lnTo>
                  <a:pt x="731520" y="169817"/>
                </a:lnTo>
                <a:lnTo>
                  <a:pt x="1123406" y="169817"/>
                </a:lnTo>
                <a:lnTo>
                  <a:pt x="1123406" y="0"/>
                </a:lnTo>
                <a:lnTo>
                  <a:pt x="1358537" y="326571"/>
                </a:lnTo>
                <a:lnTo>
                  <a:pt x="1123406" y="640080"/>
                </a:lnTo>
                <a:lnTo>
                  <a:pt x="1123406" y="444137"/>
                </a:lnTo>
                <a:lnTo>
                  <a:pt x="849086" y="431074"/>
                </a:lnTo>
                <a:lnTo>
                  <a:pt x="666206" y="1240971"/>
                </a:lnTo>
                <a:lnTo>
                  <a:pt x="0" y="1214846"/>
                </a:lnTo>
                <a:close/>
              </a:path>
            </a:pathLst>
          </a:custGeom>
          <a:gradFill>
            <a:gsLst>
              <a:gs pos="0">
                <a:srgbClr val="5E9EFF"/>
              </a:gs>
              <a:gs pos="39999">
                <a:srgbClr val="85C2FF"/>
              </a:gs>
              <a:gs pos="70000">
                <a:srgbClr val="C4D6EB"/>
              </a:gs>
              <a:gs pos="100000">
                <a:srgbClr val="FFEBFA"/>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15" name="23 CuadroTexto"/>
          <p:cNvSpPr txBox="1"/>
          <p:nvPr/>
        </p:nvSpPr>
        <p:spPr>
          <a:xfrm>
            <a:off x="2862112" y="1518855"/>
            <a:ext cx="1709888" cy="738664"/>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s-ES" dirty="0" smtClean="0">
                <a:solidFill>
                  <a:srgbClr val="001C54"/>
                </a:solidFill>
                <a:latin typeface="Broadway" pitchFamily="82" charset="0"/>
              </a:rPr>
              <a:t>Causas No asignables</a:t>
            </a:r>
            <a:endParaRPr lang="es-VE" sz="2400" dirty="0">
              <a:solidFill>
                <a:srgbClr val="003300"/>
              </a:solidFill>
              <a:latin typeface="Arial" pitchFamily="34" charset="0"/>
              <a:cs typeface="Arial" pitchFamily="34" charset="0"/>
            </a:endParaRPr>
          </a:p>
        </p:txBody>
      </p:sp>
      <p:sp>
        <p:nvSpPr>
          <p:cNvPr id="16" name="27 CuadroTexto"/>
          <p:cNvSpPr txBox="1"/>
          <p:nvPr/>
        </p:nvSpPr>
        <p:spPr>
          <a:xfrm>
            <a:off x="945732" y="3361446"/>
            <a:ext cx="1394020" cy="369332"/>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s-ES" dirty="0" smtClean="0">
                <a:solidFill>
                  <a:srgbClr val="001C54"/>
                </a:solidFill>
                <a:latin typeface="Broadway" pitchFamily="82" charset="0"/>
              </a:rPr>
              <a:t>Causas</a:t>
            </a:r>
            <a:endParaRPr lang="es-VE" dirty="0">
              <a:solidFill>
                <a:srgbClr val="001C54"/>
              </a:solidFill>
              <a:latin typeface="Broadway" pitchFamily="82" charset="0"/>
            </a:endParaRPr>
          </a:p>
        </p:txBody>
      </p:sp>
      <p:sp>
        <p:nvSpPr>
          <p:cNvPr id="18" name="36 Rectángulo"/>
          <p:cNvSpPr/>
          <p:nvPr/>
        </p:nvSpPr>
        <p:spPr>
          <a:xfrm>
            <a:off x="2866030" y="3818551"/>
            <a:ext cx="6090984" cy="2643206"/>
          </a:xfrm>
          <a:prstGeom prst="rect">
            <a:avLst/>
          </a:prstGeom>
          <a:gradFill flip="none" rotWithShape="1">
            <a:gsLst>
              <a:gs pos="0">
                <a:srgbClr val="8488C4"/>
              </a:gs>
              <a:gs pos="53000">
                <a:srgbClr val="D4DEFF"/>
              </a:gs>
              <a:gs pos="83000">
                <a:srgbClr val="D4DEFF"/>
              </a:gs>
              <a:gs pos="100000">
                <a:srgbClr val="96AB9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19" name="24 CuadroTexto"/>
          <p:cNvSpPr txBox="1"/>
          <p:nvPr/>
        </p:nvSpPr>
        <p:spPr>
          <a:xfrm>
            <a:off x="2976492" y="4869060"/>
            <a:ext cx="1868483" cy="646331"/>
          </a:xfrm>
          <a:prstGeom prst="rect">
            <a:avLst/>
          </a:prstGeom>
          <a:noFill/>
          <a:ln>
            <a:noFill/>
          </a:ln>
          <a:effectLst>
            <a:outerShdw blurRad="50800" dist="38100" dir="8100000" algn="tr" rotWithShape="0">
              <a:prstClr val="black">
                <a:alpha val="40000"/>
              </a:prstClr>
            </a:outerShdw>
          </a:effectLst>
        </p:spPr>
        <p:txBody>
          <a:bodyPr wrap="square" rtlCol="0">
            <a:spAutoFit/>
          </a:bodyPr>
          <a:lstStyle/>
          <a:p>
            <a:r>
              <a:rPr lang="es-ES" dirty="0" smtClean="0">
                <a:solidFill>
                  <a:srgbClr val="001C54"/>
                </a:solidFill>
                <a:latin typeface="Broadway" pitchFamily="82" charset="0"/>
              </a:rPr>
              <a:t>Causas asignables</a:t>
            </a:r>
            <a:endParaRPr lang="es-VE" dirty="0">
              <a:solidFill>
                <a:srgbClr val="003300"/>
              </a:solidFill>
              <a:latin typeface="Arial" pitchFamily="34" charset="0"/>
              <a:cs typeface="Arial" pitchFamily="34" charset="0"/>
            </a:endParaRPr>
          </a:p>
        </p:txBody>
      </p:sp>
      <p:sp>
        <p:nvSpPr>
          <p:cNvPr id="19457" name="Rectangle 1"/>
          <p:cNvSpPr>
            <a:spLocks noChangeArrowheads="1"/>
          </p:cNvSpPr>
          <p:nvPr/>
        </p:nvSpPr>
        <p:spPr bwMode="auto">
          <a:xfrm>
            <a:off x="4427984" y="633270"/>
            <a:ext cx="4464497"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b="0" i="1" u="none" strike="noStrike" cap="none" normalizeH="0" baseline="0" dirty="0" smtClean="0">
                <a:ln>
                  <a:noFill/>
                </a:ln>
                <a:solidFill>
                  <a:srgbClr val="002060"/>
                </a:solidFill>
                <a:effectLst/>
                <a:latin typeface="Calibri" pitchFamily="34" charset="0"/>
                <a:ea typeface="Times New Roman" pitchFamily="18" charset="0"/>
                <a:cs typeface="Calibri" pitchFamily="34" charset="0"/>
              </a:rPr>
              <a:t>Tratar de eliminarlas puede resultar estéril y en la mayoría de los casos extremadamente caro. Por otra parte estas variaciones dentro de ciertos límites pueden ser </a:t>
            </a:r>
            <a:r>
              <a:rPr kumimoji="0" lang="es-ES" b="1" i="1" u="none" strike="noStrike" cap="none" normalizeH="0" baseline="0" dirty="0" smtClean="0">
                <a:ln>
                  <a:noFill/>
                </a:ln>
                <a:solidFill>
                  <a:srgbClr val="002060"/>
                </a:solidFill>
                <a:effectLst/>
                <a:latin typeface="Calibri" pitchFamily="34" charset="0"/>
                <a:ea typeface="Times New Roman" pitchFamily="18" charset="0"/>
                <a:cs typeface="Calibri" pitchFamily="34" charset="0"/>
              </a:rPr>
              <a:t>totalmente tolerables y no causan reales disminuciones de la calidad del producto. Estas variaciones se aceptan, se las consideran inherentes al proceso, y por lo tanto son </a:t>
            </a:r>
            <a:r>
              <a:rPr kumimoji="0" lang="es-ES" b="1" i="1" u="sng" strike="noStrike" cap="none" normalizeH="0" baseline="0" dirty="0" smtClean="0">
                <a:ln>
                  <a:noFill/>
                </a:ln>
                <a:solidFill>
                  <a:srgbClr val="002060"/>
                </a:solidFill>
                <a:effectLst/>
                <a:latin typeface="Calibri" pitchFamily="34" charset="0"/>
                <a:ea typeface="Times New Roman" pitchFamily="18" charset="0"/>
                <a:cs typeface="Calibri" pitchFamily="34" charset="0"/>
              </a:rPr>
              <a:t>variaciones normales.</a:t>
            </a:r>
            <a:r>
              <a:rPr kumimoji="0" lang="es-ES" b="0" i="1" u="none" strike="noStrike" cap="none" normalizeH="0" baseline="0" dirty="0" smtClean="0">
                <a:ln>
                  <a:noFill/>
                </a:ln>
                <a:solidFill>
                  <a:srgbClr val="002060"/>
                </a:solidFill>
                <a:effectLst/>
                <a:latin typeface="Calibri" pitchFamily="34" charset="0"/>
                <a:ea typeface="Times New Roman" pitchFamily="18" charset="0"/>
                <a:cs typeface="Calibri" pitchFamily="34" charset="0"/>
              </a:rPr>
              <a:t> </a:t>
            </a:r>
            <a:endParaRPr kumimoji="0" lang="es-ES" b="0" i="1" u="none" strike="noStrike" cap="none" normalizeH="0" baseline="0" dirty="0" smtClean="0">
              <a:ln>
                <a:noFill/>
              </a:ln>
              <a:solidFill>
                <a:srgbClr val="002060"/>
              </a:solidFill>
              <a:effectLst/>
              <a:latin typeface="Calibri" pitchFamily="34" charset="0"/>
              <a:cs typeface="Calibri" pitchFamily="34" charset="0"/>
            </a:endParaRPr>
          </a:p>
        </p:txBody>
      </p:sp>
      <p:sp>
        <p:nvSpPr>
          <p:cNvPr id="21" name="Rectangle 20"/>
          <p:cNvSpPr/>
          <p:nvPr/>
        </p:nvSpPr>
        <p:spPr>
          <a:xfrm>
            <a:off x="4464496" y="3823111"/>
            <a:ext cx="4572000" cy="2708434"/>
          </a:xfrm>
          <a:prstGeom prst="rect">
            <a:avLst/>
          </a:prstGeom>
        </p:spPr>
        <p:txBody>
          <a:bodyPr>
            <a:spAutoFit/>
          </a:bodyPr>
          <a:lstStyle/>
          <a:p>
            <a:pPr algn="just"/>
            <a:r>
              <a:rPr lang="es-ES" sz="1700" i="1" dirty="0" smtClean="0">
                <a:solidFill>
                  <a:srgbClr val="002060"/>
                </a:solidFill>
                <a:latin typeface="Calibri" pitchFamily="34" charset="0"/>
                <a:cs typeface="Calibri" pitchFamily="34" charset="0"/>
              </a:rPr>
              <a:t>La variación debida a </a:t>
            </a:r>
            <a:r>
              <a:rPr lang="es-ES" sz="1700" b="1" i="1" dirty="0" smtClean="0">
                <a:solidFill>
                  <a:srgbClr val="002060"/>
                </a:solidFill>
                <a:latin typeface="Calibri" pitchFamily="34" charset="0"/>
                <a:cs typeface="Calibri" pitchFamily="34" charset="0"/>
              </a:rPr>
              <a:t>Causas</a:t>
            </a:r>
            <a:r>
              <a:rPr lang="es-ES" sz="1700" i="1" dirty="0" smtClean="0">
                <a:solidFill>
                  <a:srgbClr val="002060"/>
                </a:solidFill>
                <a:latin typeface="Calibri" pitchFamily="34" charset="0"/>
                <a:cs typeface="Calibri" pitchFamily="34" charset="0"/>
              </a:rPr>
              <a:t> </a:t>
            </a:r>
            <a:r>
              <a:rPr lang="es-ES" sz="1700" b="1" i="1" dirty="0" smtClean="0">
                <a:solidFill>
                  <a:srgbClr val="002060"/>
                </a:solidFill>
                <a:latin typeface="Calibri" pitchFamily="34" charset="0"/>
                <a:cs typeface="Calibri" pitchFamily="34" charset="0"/>
              </a:rPr>
              <a:t>Asignables</a:t>
            </a:r>
            <a:r>
              <a:rPr lang="es-ES" sz="1700" i="1" dirty="0" smtClean="0">
                <a:solidFill>
                  <a:srgbClr val="002060"/>
                </a:solidFill>
                <a:latin typeface="Calibri" pitchFamily="34" charset="0"/>
                <a:cs typeface="Calibri" pitchFamily="34" charset="0"/>
              </a:rPr>
              <a:t> significa que hay factores anormales que deben ser investigados. Estas variaciones no son normales, no pertenecen al proceso y no serán aceptadas. </a:t>
            </a:r>
            <a:r>
              <a:rPr lang="es-ES" sz="1700" dirty="0" smtClean="0">
                <a:solidFill>
                  <a:srgbClr val="002060"/>
                </a:solidFill>
                <a:latin typeface="Calibri" pitchFamily="34" charset="0"/>
                <a:cs typeface="Calibri" pitchFamily="34" charset="0"/>
              </a:rPr>
              <a:t>Las </a:t>
            </a:r>
            <a:r>
              <a:rPr lang="es-ES" sz="1700" b="1" dirty="0" smtClean="0">
                <a:solidFill>
                  <a:srgbClr val="002060"/>
                </a:solidFill>
                <a:latin typeface="Calibri" pitchFamily="34" charset="0"/>
                <a:cs typeface="Calibri" pitchFamily="34" charset="0"/>
              </a:rPr>
              <a:t>Causas Asignables </a:t>
            </a:r>
            <a:r>
              <a:rPr lang="es-ES" sz="1700" dirty="0" smtClean="0">
                <a:solidFill>
                  <a:srgbClr val="002060"/>
                </a:solidFill>
                <a:latin typeface="Calibri" pitchFamily="34" charset="0"/>
                <a:cs typeface="Calibri" pitchFamily="34" charset="0"/>
              </a:rPr>
              <a:t> podrían originar productos defectuosos, (aunque no indispensablemente) es decir, contienen características,  que hacen a la calidad del producto, que podrían estar afuera de los límites que establecen las </a:t>
            </a:r>
            <a:r>
              <a:rPr lang="es-ES" sz="1700" b="1" dirty="0" smtClean="0">
                <a:solidFill>
                  <a:srgbClr val="002060"/>
                </a:solidFill>
                <a:latin typeface="Calibri" pitchFamily="34" charset="0"/>
                <a:cs typeface="Calibri" pitchFamily="34" charset="0"/>
              </a:rPr>
              <a:t>especificaciones de calidad</a:t>
            </a:r>
            <a:r>
              <a:rPr lang="es-ES" sz="1700" dirty="0" smtClean="0">
                <a:solidFill>
                  <a:srgbClr val="002060"/>
                </a:solidFill>
                <a:latin typeface="Calibri" pitchFamily="34" charset="0"/>
                <a:cs typeface="Calibri" pitchFamily="34" charset="0"/>
              </a:rPr>
              <a:t> del producto</a:t>
            </a:r>
            <a:endParaRPr lang="en-US" sz="1700" i="1" dirty="0">
              <a:solidFill>
                <a:srgbClr val="002060"/>
              </a:solidFill>
              <a:latin typeface="Calibri" pitchFamily="34" charset="0"/>
              <a:cs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59632" y="404664"/>
            <a:ext cx="7128792" cy="369332"/>
          </a:xfrm>
          <a:prstGeom prst="rect">
            <a:avLst/>
          </a:prstGeom>
          <a:noFill/>
        </p:spPr>
        <p:txBody>
          <a:bodyPr wrap="square" rtlCol="0">
            <a:spAutoFit/>
          </a:bodyPr>
          <a:lstStyle/>
          <a:p>
            <a:r>
              <a:rPr lang="en-US" b="1" i="1" dirty="0" smtClean="0">
                <a:solidFill>
                  <a:schemeClr val="bg1"/>
                </a:solidFill>
              </a:rPr>
              <a:t>OBJETIVO DE UNA GR</a:t>
            </a:r>
            <a:r>
              <a:rPr lang="es-VE" b="1" i="1" dirty="0" smtClean="0">
                <a:solidFill>
                  <a:schemeClr val="bg1"/>
                </a:solidFill>
              </a:rPr>
              <a:t>Á</a:t>
            </a:r>
            <a:r>
              <a:rPr lang="en-US" b="1" i="1" dirty="0" smtClean="0">
                <a:solidFill>
                  <a:schemeClr val="bg1"/>
                </a:solidFill>
              </a:rPr>
              <a:t>FICA DE CONTROL</a:t>
            </a:r>
            <a:endParaRPr lang="en-US" b="1" i="1" dirty="0">
              <a:solidFill>
                <a:schemeClr val="bg1"/>
              </a:solidFill>
            </a:endParaRPr>
          </a:p>
        </p:txBody>
      </p:sp>
      <p:grpSp>
        <p:nvGrpSpPr>
          <p:cNvPr id="7" name="Group 6"/>
          <p:cNvGrpSpPr/>
          <p:nvPr/>
        </p:nvGrpSpPr>
        <p:grpSpPr>
          <a:xfrm>
            <a:off x="1187624" y="1772815"/>
            <a:ext cx="3240359" cy="2036524"/>
            <a:chOff x="5291880" y="2581392"/>
            <a:chExt cx="2470702" cy="504440"/>
          </a:xfrm>
        </p:grpSpPr>
        <p:sp>
          <p:nvSpPr>
            <p:cNvPr id="8" name="20 Rectángulo redondeado"/>
            <p:cNvSpPr/>
            <p:nvPr/>
          </p:nvSpPr>
          <p:spPr>
            <a:xfrm>
              <a:off x="5291880" y="2581392"/>
              <a:ext cx="2470702" cy="463739"/>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lvl="0" algn="just"/>
              <a:r>
                <a:rPr lang="es-ES" b="1" i="1" dirty="0" smtClean="0">
                  <a:solidFill>
                    <a:schemeClr val="bg1"/>
                  </a:solidFill>
                  <a:latin typeface="Calibri" pitchFamily="34" charset="0"/>
                  <a:ea typeface="Times New Roman" pitchFamily="18" charset="0"/>
                  <a:cs typeface="Calibri" pitchFamily="34" charset="0"/>
                </a:rPr>
                <a:t>El objetivo, como lo indica su nombre, es controlar el proceso, es decir, mantenerlo en estado controlado, para ello debemos hacer dos gráfica que en rigor son:</a:t>
              </a:r>
              <a:endParaRPr lang="es-ES" b="1" dirty="0">
                <a:solidFill>
                  <a:schemeClr val="tx1"/>
                </a:solidFill>
              </a:endParaRPr>
            </a:p>
          </p:txBody>
        </p:sp>
        <p:sp>
          <p:nvSpPr>
            <p:cNvPr id="9" name="TextBox 31"/>
            <p:cNvSpPr txBox="1"/>
            <p:nvPr/>
          </p:nvSpPr>
          <p:spPr>
            <a:xfrm>
              <a:off x="6049852" y="2982237"/>
              <a:ext cx="1350279" cy="103595"/>
            </a:xfrm>
            <a:prstGeom prst="rect">
              <a:avLst/>
            </a:prstGeom>
            <a:noFill/>
          </p:spPr>
          <p:txBody>
            <a:bodyPr wrap="square" rtlCol="0">
              <a:spAutoFit/>
            </a:bodyPr>
            <a:lstStyle/>
            <a:p>
              <a:pPr algn="just"/>
              <a:endParaRPr lang="en-US" sz="1700" b="1" i="1" dirty="0">
                <a:solidFill>
                  <a:schemeClr val="tx1"/>
                </a:solidFill>
              </a:endParaRPr>
            </a:p>
          </p:txBody>
        </p:sp>
      </p:grpSp>
      <p:grpSp>
        <p:nvGrpSpPr>
          <p:cNvPr id="10" name="Group 9"/>
          <p:cNvGrpSpPr/>
          <p:nvPr/>
        </p:nvGrpSpPr>
        <p:grpSpPr>
          <a:xfrm>
            <a:off x="6141509" y="692696"/>
            <a:ext cx="2254164" cy="664480"/>
            <a:chOff x="3287221" y="1705971"/>
            <a:chExt cx="2513104" cy="664480"/>
          </a:xfrm>
        </p:grpSpPr>
        <p:sp>
          <p:nvSpPr>
            <p:cNvPr id="11" name="45 Proceso alternativo"/>
            <p:cNvSpPr/>
            <p:nvPr/>
          </p:nvSpPr>
          <p:spPr>
            <a:xfrm>
              <a:off x="3287221" y="1705971"/>
              <a:ext cx="2513104" cy="664480"/>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s-VE" sz="2000" b="1" kern="0" dirty="0" smtClean="0">
                <a:solidFill>
                  <a:sysClr val="window" lastClr="FFFFFF"/>
                </a:solidFill>
                <a:latin typeface="Arial" pitchFamily="34" charset="0"/>
                <a:ea typeface="+mn-ea"/>
                <a:cs typeface="Arial" pitchFamily="34" charset="0"/>
              </a:endParaRPr>
            </a:p>
          </p:txBody>
        </p:sp>
        <p:sp>
          <p:nvSpPr>
            <p:cNvPr id="12" name="TextBox 24"/>
            <p:cNvSpPr txBox="1"/>
            <p:nvPr/>
          </p:nvSpPr>
          <p:spPr>
            <a:xfrm>
              <a:off x="3345609" y="1845568"/>
              <a:ext cx="2427448" cy="338554"/>
            </a:xfrm>
            <a:prstGeom prst="rect">
              <a:avLst/>
            </a:prstGeom>
            <a:noFill/>
          </p:spPr>
          <p:txBody>
            <a:bodyPr wrap="square" rtlCol="0">
              <a:spAutoFit/>
            </a:bodyPr>
            <a:lstStyle/>
            <a:p>
              <a:pPr algn="ctr"/>
              <a:r>
                <a:rPr lang="es-VE" sz="1600" b="1" i="1" dirty="0" smtClean="0"/>
                <a:t>GRÁFICA X</a:t>
              </a:r>
              <a:endParaRPr lang="en-US" sz="1600" b="1" i="1" dirty="0">
                <a:solidFill>
                  <a:schemeClr val="bg1"/>
                </a:solidFill>
              </a:endParaRPr>
            </a:p>
          </p:txBody>
        </p:sp>
      </p:grpSp>
      <p:sp>
        <p:nvSpPr>
          <p:cNvPr id="13" name="42 CuadroTexto"/>
          <p:cNvSpPr txBox="1"/>
          <p:nvPr/>
        </p:nvSpPr>
        <p:spPr>
          <a:xfrm>
            <a:off x="6127856" y="1430781"/>
            <a:ext cx="2279180" cy="307777"/>
          </a:xfrm>
          <a:prstGeom prst="rect">
            <a:avLst/>
          </a:prstGeom>
          <a:noFill/>
          <a:ln>
            <a:solidFill>
              <a:srgbClr val="0070C0"/>
            </a:solidFill>
          </a:ln>
          <a:effectLst>
            <a:outerShdw blurRad="50800" dist="38100" dir="8100000" algn="tr" rotWithShape="0">
              <a:prstClr val="black">
                <a:alpha val="40000"/>
              </a:prstClr>
            </a:outerShdw>
          </a:effectLst>
        </p:spPr>
        <p:txBody>
          <a:bodyPr wrap="square" rtlCol="0">
            <a:spAutoFit/>
          </a:bodyPr>
          <a:lstStyle/>
          <a:p>
            <a:pPr algn="ctr"/>
            <a:r>
              <a:rPr lang="es-ES" sz="1400" b="1" i="1" dirty="0" smtClean="0">
                <a:solidFill>
                  <a:srgbClr val="003300"/>
                </a:solidFill>
                <a:latin typeface="Arial" pitchFamily="34" charset="0"/>
                <a:cs typeface="Arial" pitchFamily="34" charset="0"/>
              </a:rPr>
              <a:t>MIDE LA EXACTITUD</a:t>
            </a:r>
            <a:endParaRPr lang="es-VE" sz="1400" b="1" dirty="0">
              <a:solidFill>
                <a:srgbClr val="003300"/>
              </a:solidFill>
              <a:latin typeface="Arial" pitchFamily="34" charset="0"/>
              <a:cs typeface="Arial" pitchFamily="34" charset="0"/>
            </a:endParaRPr>
          </a:p>
        </p:txBody>
      </p:sp>
      <p:grpSp>
        <p:nvGrpSpPr>
          <p:cNvPr id="14" name="Group 13"/>
          <p:cNvGrpSpPr/>
          <p:nvPr/>
        </p:nvGrpSpPr>
        <p:grpSpPr>
          <a:xfrm>
            <a:off x="6157429" y="3151608"/>
            <a:ext cx="2254164" cy="664480"/>
            <a:chOff x="3287221" y="1705971"/>
            <a:chExt cx="2513104" cy="664480"/>
          </a:xfrm>
        </p:grpSpPr>
        <p:sp>
          <p:nvSpPr>
            <p:cNvPr id="15" name="45 Proceso alternativo"/>
            <p:cNvSpPr/>
            <p:nvPr/>
          </p:nvSpPr>
          <p:spPr>
            <a:xfrm>
              <a:off x="3287221" y="1705971"/>
              <a:ext cx="2513104" cy="664480"/>
            </a:xfrm>
            <a:prstGeom prst="flowChartAlternateProcess">
              <a:avLst/>
            </a:prstGeom>
            <a:solidFill>
              <a:srgbClr val="FF0000">
                <a:alpha val="48000"/>
              </a:srgb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s-VE" sz="2000" b="1" kern="0" dirty="0" smtClean="0">
                <a:solidFill>
                  <a:sysClr val="window" lastClr="FFFFFF"/>
                </a:solidFill>
                <a:latin typeface="Arial" pitchFamily="34" charset="0"/>
                <a:ea typeface="+mn-ea"/>
                <a:cs typeface="Arial" pitchFamily="34" charset="0"/>
              </a:endParaRPr>
            </a:p>
          </p:txBody>
        </p:sp>
        <p:sp>
          <p:nvSpPr>
            <p:cNvPr id="16" name="TextBox 24"/>
            <p:cNvSpPr txBox="1"/>
            <p:nvPr/>
          </p:nvSpPr>
          <p:spPr>
            <a:xfrm>
              <a:off x="3345609" y="1845568"/>
              <a:ext cx="2427448" cy="338554"/>
            </a:xfrm>
            <a:prstGeom prst="rect">
              <a:avLst/>
            </a:prstGeom>
            <a:noFill/>
          </p:spPr>
          <p:txBody>
            <a:bodyPr wrap="square" rtlCol="0">
              <a:spAutoFit/>
            </a:bodyPr>
            <a:lstStyle/>
            <a:p>
              <a:pPr algn="ctr"/>
              <a:r>
                <a:rPr lang="es-VE" sz="1600" b="1" i="1" dirty="0" smtClean="0"/>
                <a:t>GRÁFICA R</a:t>
              </a:r>
              <a:endParaRPr lang="en-US" sz="1600" b="1" i="1" dirty="0">
                <a:solidFill>
                  <a:schemeClr val="bg1"/>
                </a:solidFill>
              </a:endParaRPr>
            </a:p>
          </p:txBody>
        </p:sp>
      </p:grpSp>
      <p:sp>
        <p:nvSpPr>
          <p:cNvPr id="17" name="42 CuadroTexto"/>
          <p:cNvSpPr txBox="1"/>
          <p:nvPr/>
        </p:nvSpPr>
        <p:spPr>
          <a:xfrm>
            <a:off x="6143776" y="3889693"/>
            <a:ext cx="2279180" cy="307777"/>
          </a:xfrm>
          <a:prstGeom prst="rect">
            <a:avLst/>
          </a:prstGeom>
          <a:noFill/>
          <a:ln>
            <a:solidFill>
              <a:srgbClr val="0070C0"/>
            </a:solidFill>
          </a:ln>
          <a:effectLst>
            <a:outerShdw blurRad="50800" dist="38100" dir="8100000" algn="tr" rotWithShape="0">
              <a:prstClr val="black">
                <a:alpha val="40000"/>
              </a:prstClr>
            </a:outerShdw>
          </a:effectLst>
        </p:spPr>
        <p:txBody>
          <a:bodyPr wrap="square" rtlCol="0">
            <a:spAutoFit/>
          </a:bodyPr>
          <a:lstStyle/>
          <a:p>
            <a:pPr algn="ctr"/>
            <a:r>
              <a:rPr lang="es-ES" sz="1400" b="1" i="1" dirty="0" smtClean="0">
                <a:solidFill>
                  <a:srgbClr val="003300"/>
                </a:solidFill>
                <a:latin typeface="Arial" pitchFamily="34" charset="0"/>
                <a:cs typeface="Arial" pitchFamily="34" charset="0"/>
              </a:rPr>
              <a:t>MIDE LA PRESICIÓN</a:t>
            </a:r>
            <a:endParaRPr lang="es-VE" sz="1400" b="1" dirty="0">
              <a:solidFill>
                <a:srgbClr val="003300"/>
              </a:solidFill>
              <a:latin typeface="Arial" pitchFamily="34" charset="0"/>
              <a:cs typeface="Arial" pitchFamily="34" charset="0"/>
            </a:endParaRPr>
          </a:p>
        </p:txBody>
      </p:sp>
      <p:sp>
        <p:nvSpPr>
          <p:cNvPr id="18" name="10 Flecha abajo"/>
          <p:cNvSpPr/>
          <p:nvPr/>
        </p:nvSpPr>
        <p:spPr>
          <a:xfrm rot="14777079">
            <a:off x="5055349" y="1260390"/>
            <a:ext cx="340833" cy="739633"/>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19" name="10 Flecha abajo"/>
          <p:cNvSpPr/>
          <p:nvPr/>
        </p:nvSpPr>
        <p:spPr>
          <a:xfrm rot="17479485">
            <a:off x="5030328" y="3053981"/>
            <a:ext cx="340833" cy="739633"/>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20" name="394 CuadroTexto"/>
          <p:cNvSpPr txBox="1"/>
          <p:nvPr/>
        </p:nvSpPr>
        <p:spPr>
          <a:xfrm>
            <a:off x="1907704" y="4627002"/>
            <a:ext cx="6120680" cy="1754326"/>
          </a:xfrm>
          <a:prstGeom prst="rect">
            <a:avLst/>
          </a:prstGeom>
          <a:gradFill flip="none" rotWithShape="1">
            <a:gsLst>
              <a:gs pos="0">
                <a:srgbClr val="5E9EFF"/>
              </a:gs>
              <a:gs pos="39999">
                <a:srgbClr val="85C2FF"/>
              </a:gs>
              <a:gs pos="70000">
                <a:srgbClr val="C4D6EB"/>
              </a:gs>
              <a:gs pos="100000">
                <a:srgbClr val="FFEBFA"/>
              </a:gs>
            </a:gsLst>
            <a:lin ang="5400000" scaled="0"/>
            <a:tileRect/>
          </a:gradFill>
          <a:effectLst/>
        </p:spPr>
        <p:txBody>
          <a:bodyPr wrap="square" rtlCol="0">
            <a:spAutoFit/>
          </a:bodyPr>
          <a:lstStyle/>
          <a:p>
            <a:pPr algn="just"/>
            <a:r>
              <a:rPr lang="es-ES" b="1" i="1" dirty="0" smtClean="0">
                <a:solidFill>
                  <a:schemeClr val="tx2">
                    <a:lumMod val="25000"/>
                  </a:schemeClr>
                </a:solidFill>
              </a:rPr>
              <a:t>El control siempre deberá contener ambas gráficas, es decir, la correspondiente a  X y la correspondiente a R. Son indisolubles, no pueden existir independientes, no existe control con solo una de ellas. Y cualquiera de las dos que este fuera de control declara al </a:t>
            </a:r>
            <a:r>
              <a:rPr lang="es-ES" b="1" i="1" u="sng" dirty="0" smtClean="0">
                <a:solidFill>
                  <a:schemeClr val="tx2">
                    <a:lumMod val="25000"/>
                  </a:schemeClr>
                </a:solidFill>
              </a:rPr>
              <a:t>proceso fuera de control.</a:t>
            </a:r>
            <a:endParaRPr lang="es-ES" b="1" i="1" dirty="0" smtClean="0">
              <a:solidFill>
                <a:schemeClr val="tx2">
                  <a:lumMod val="25000"/>
                </a:schemeClr>
              </a:solidFill>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21" name="Rectangle 1"/>
          <p:cNvSpPr>
            <a:spLocks noChangeArrowheads="1"/>
          </p:cNvSpPr>
          <p:nvPr/>
        </p:nvSpPr>
        <p:spPr bwMode="auto">
          <a:xfrm>
            <a:off x="1763688" y="1556792"/>
            <a:ext cx="648072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2075" algn="l"/>
                <a:tab pos="549275" algn="l"/>
                <a:tab pos="1006475" algn="l"/>
                <a:tab pos="1463675" algn="l"/>
                <a:tab pos="1920875" algn="l"/>
                <a:tab pos="2378075" algn="l"/>
                <a:tab pos="2835275" algn="l"/>
                <a:tab pos="3292475" algn="l"/>
                <a:tab pos="3749675" algn="l"/>
                <a:tab pos="4206875" algn="l"/>
              </a:tabLst>
            </a:pP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Hay dos tipos de </a:t>
            </a: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Gráficas</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de</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a:t>
            </a:r>
            <a:r>
              <a:rPr kumimoji="0" lang="es-ES" sz="2000" b="1"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Control</a:t>
            </a:r>
            <a:r>
              <a:rPr kumimoji="0" lang="es-ES" sz="2000" b="0" i="1" u="none" strike="noStrike" cap="none" normalizeH="0" baseline="0" dirty="0" smtClean="0">
                <a:ln>
                  <a:noFill/>
                </a:ln>
                <a:solidFill>
                  <a:schemeClr val="tx2">
                    <a:lumMod val="25000"/>
                  </a:schemeClr>
                </a:solidFill>
                <a:effectLst/>
                <a:latin typeface="Calibri" pitchFamily="34" charset="0"/>
                <a:ea typeface="Times New Roman" pitchFamily="18" charset="0"/>
                <a:cs typeface="Times New Roman" pitchFamily="18" charset="0"/>
              </a:rPr>
              <a:t>, una para valores continuos y otra para valores discretos. En cada tipo hay varias alternativas para elegir el par de medidores necesarios. </a:t>
            </a:r>
            <a:endParaRPr kumimoji="0" lang="es-ES" sz="2000" b="0" i="1" u="none" strike="noStrike" cap="none" normalizeH="0" baseline="0" dirty="0" smtClean="0">
              <a:ln>
                <a:noFill/>
              </a:ln>
              <a:solidFill>
                <a:schemeClr val="tx2">
                  <a:lumMod val="25000"/>
                </a:schemeClr>
              </a:solidFill>
              <a:effectLst/>
              <a:latin typeface="Calibri" pitchFamily="34" charset="0"/>
            </a:endParaRPr>
          </a:p>
        </p:txBody>
      </p:sp>
      <p:pic>
        <p:nvPicPr>
          <p:cNvPr id="22" name="Picture 6"/>
          <p:cNvPicPr>
            <a:picLocks noChangeAspect="1" noChangeArrowheads="1"/>
          </p:cNvPicPr>
          <p:nvPr/>
        </p:nvPicPr>
        <p:blipFill>
          <a:blip r:embed="rId3" cstate="print"/>
          <a:srcRect l="19559" t="27188" r="19903" b="46271"/>
          <a:stretch>
            <a:fillRect/>
          </a:stretch>
        </p:blipFill>
        <p:spPr bwMode="auto">
          <a:xfrm>
            <a:off x="1907704" y="3573016"/>
            <a:ext cx="5904656" cy="2016224"/>
          </a:xfrm>
          <a:prstGeom prst="rect">
            <a:avLst/>
          </a:prstGeom>
          <a:ln>
            <a:noFill/>
          </a:ln>
          <a:effectLst>
            <a:outerShdw blurRad="292100" dist="139700" dir="2700000" algn="tl" rotWithShape="0">
              <a:srgbClr val="333333">
                <a:alpha val="65000"/>
              </a:srgbClr>
            </a:outerShdw>
          </a:effectLst>
        </p:spPr>
      </p:pic>
      <p:sp>
        <p:nvSpPr>
          <p:cNvPr id="23" name="TextBox 20"/>
          <p:cNvSpPr txBox="1"/>
          <p:nvPr/>
        </p:nvSpPr>
        <p:spPr>
          <a:xfrm>
            <a:off x="1763688" y="447055"/>
            <a:ext cx="6120680" cy="461665"/>
          </a:xfrm>
          <a:prstGeom prst="rect">
            <a:avLst/>
          </a:prstGeom>
          <a:solidFill>
            <a:schemeClr val="tx2">
              <a:lumMod val="90000"/>
            </a:schemeClr>
          </a:solidFill>
        </p:spPr>
        <p:txBody>
          <a:bodyPr wrap="square" rtlCol="0">
            <a:spAutoFit/>
          </a:bodyPr>
          <a:lstStyle/>
          <a:p>
            <a:pPr algn="ctr"/>
            <a:r>
              <a:rPr lang="es-ES" sz="2400" b="1" i="1" dirty="0" smtClean="0">
                <a:solidFill>
                  <a:schemeClr val="tx2">
                    <a:lumMod val="25000"/>
                  </a:schemeClr>
                </a:solidFill>
              </a:rPr>
              <a:t>Tipos  de Gráficas de Control</a:t>
            </a:r>
            <a:endParaRPr lang="es-ES" sz="2400" b="1" i="1" dirty="0">
              <a:solidFill>
                <a:schemeClr val="tx2">
                  <a:lumMod val="25000"/>
                </a:schemeClr>
              </a:solidFill>
              <a:latin typeface="Calibri" pitchFamily="34" charset="0"/>
            </a:endParaRPr>
          </a:p>
        </p:txBody>
      </p:sp>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t="-1000" b="-1000"/>
          </a:stretch>
        </a:blipFill>
        <a:effectLst/>
      </p:bgPr>
    </p:bg>
    <p:spTree>
      <p:nvGrpSpPr>
        <p:cNvPr id="1" name=""/>
        <p:cNvGrpSpPr/>
        <p:nvPr/>
      </p:nvGrpSpPr>
      <p:grpSpPr>
        <a:xfrm>
          <a:off x="0" y="0"/>
          <a:ext cx="0" cy="0"/>
          <a:chOff x="0" y="0"/>
          <a:chExt cx="0" cy="0"/>
        </a:xfrm>
      </p:grpSpPr>
      <p:sp>
        <p:nvSpPr>
          <p:cNvPr id="5" name="Rectangle 2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 name="394 CuadroTexto"/>
          <p:cNvSpPr txBox="1"/>
          <p:nvPr/>
        </p:nvSpPr>
        <p:spPr>
          <a:xfrm>
            <a:off x="1187624" y="404664"/>
            <a:ext cx="6120680" cy="2893100"/>
          </a:xfrm>
          <a:prstGeom prst="rect">
            <a:avLst/>
          </a:prstGeom>
          <a:gradFill flip="none" rotWithShape="1">
            <a:gsLst>
              <a:gs pos="0">
                <a:srgbClr val="5E9EFF"/>
              </a:gs>
              <a:gs pos="39999">
                <a:srgbClr val="85C2FF"/>
              </a:gs>
              <a:gs pos="70000">
                <a:srgbClr val="C4D6EB"/>
              </a:gs>
              <a:gs pos="100000">
                <a:srgbClr val="FFEBFA"/>
              </a:gs>
            </a:gsLst>
            <a:lin ang="5400000" scaled="0"/>
            <a:tileRect/>
          </a:gradFill>
          <a:effectLst/>
        </p:spPr>
        <p:txBody>
          <a:bodyPr wrap="square" rtlCol="0">
            <a:spAutoFit/>
          </a:bodyPr>
          <a:lstStyle/>
          <a:p>
            <a:pPr algn="just"/>
            <a:r>
              <a:rPr lang="es-ES" b="1" i="1" dirty="0" smtClean="0">
                <a:solidFill>
                  <a:schemeClr val="tx2">
                    <a:lumMod val="25000"/>
                  </a:schemeClr>
                </a:solidFill>
              </a:rPr>
              <a:t>Gráfica  X - R</a:t>
            </a:r>
            <a:endParaRPr lang="es-ES" b="1" i="1" dirty="0" smtClean="0">
              <a:solidFill>
                <a:schemeClr val="tx2">
                  <a:lumMod val="25000"/>
                </a:schemeClr>
              </a:solidFill>
              <a:latin typeface="Calibri" pitchFamily="34" charset="0"/>
            </a:endParaRPr>
          </a:p>
          <a:p>
            <a:pPr algn="just"/>
            <a:r>
              <a:rPr lang="es-ES" i="1" dirty="0" smtClean="0">
                <a:solidFill>
                  <a:schemeClr val="tx2">
                    <a:lumMod val="25000"/>
                  </a:schemeClr>
                </a:solidFill>
              </a:rPr>
              <a:t>Esta se usa para controlar y analizar un proceso en el cual la característica de calidad del producto que se está midiendo toma valores continuos, tales como longitud, peso o concentración, y esto proporciona la mayor cantidad de información sobre el proceso. El valor </a:t>
            </a:r>
            <a:r>
              <a:rPr lang="es-ES" b="1" i="1" dirty="0" smtClean="0">
                <a:solidFill>
                  <a:schemeClr val="tx2">
                    <a:lumMod val="25000"/>
                  </a:schemeClr>
                </a:solidFill>
              </a:rPr>
              <a:t>X</a:t>
            </a:r>
            <a:r>
              <a:rPr lang="es-ES" i="1" dirty="0" smtClean="0">
                <a:solidFill>
                  <a:schemeClr val="tx2">
                    <a:lumMod val="25000"/>
                  </a:schemeClr>
                </a:solidFill>
              </a:rPr>
              <a:t> representa un promedio de una pequeña muestra o subgrupo, y </a:t>
            </a:r>
            <a:r>
              <a:rPr lang="es-ES" b="1" i="1" dirty="0" smtClean="0">
                <a:solidFill>
                  <a:schemeClr val="tx2">
                    <a:lumMod val="25000"/>
                  </a:schemeClr>
                </a:solidFill>
              </a:rPr>
              <a:t>R</a:t>
            </a:r>
            <a:r>
              <a:rPr lang="es-ES" i="1" dirty="0" smtClean="0">
                <a:solidFill>
                  <a:schemeClr val="tx2">
                    <a:lumMod val="25000"/>
                  </a:schemeClr>
                </a:solidFill>
              </a:rPr>
              <a:t> el rango de dicho subgrupo. </a:t>
            </a:r>
            <a:r>
              <a:rPr lang="es-ES" i="1" u="sng" dirty="0" smtClean="0">
                <a:solidFill>
                  <a:schemeClr val="tx2">
                    <a:lumMod val="25000"/>
                  </a:schemeClr>
                </a:solidFill>
              </a:rPr>
              <a:t>Una gráfica</a:t>
            </a:r>
            <a:r>
              <a:rPr lang="es-ES" i="1" dirty="0" smtClean="0">
                <a:solidFill>
                  <a:schemeClr val="tx2">
                    <a:lumMod val="25000"/>
                  </a:schemeClr>
                </a:solidFill>
              </a:rPr>
              <a:t>      </a:t>
            </a:r>
            <a:r>
              <a:rPr lang="es-ES" i="1" u="sng" dirty="0" smtClean="0">
                <a:solidFill>
                  <a:schemeClr val="tx2">
                    <a:lumMod val="25000"/>
                  </a:schemeClr>
                </a:solidFill>
              </a:rPr>
              <a:t>debe usarse  en combinación con</a:t>
            </a:r>
            <a:r>
              <a:rPr lang="es-ES" i="1" dirty="0" smtClean="0">
                <a:solidFill>
                  <a:schemeClr val="tx2">
                    <a:lumMod val="25000"/>
                  </a:schemeClr>
                </a:solidFill>
              </a:rPr>
              <a:t> </a:t>
            </a:r>
            <a:r>
              <a:rPr lang="es-ES" i="1" u="sng" dirty="0" smtClean="0">
                <a:solidFill>
                  <a:schemeClr val="tx2">
                    <a:lumMod val="25000"/>
                  </a:schemeClr>
                </a:solidFill>
              </a:rPr>
              <a:t>una gráfica </a:t>
            </a:r>
            <a:r>
              <a:rPr lang="es-ES" i="1" dirty="0" smtClean="0">
                <a:solidFill>
                  <a:schemeClr val="tx2">
                    <a:lumMod val="25000"/>
                  </a:schemeClr>
                </a:solidFill>
              </a:rPr>
              <a:t>  </a:t>
            </a:r>
            <a:r>
              <a:rPr lang="es-ES" b="1" i="1" dirty="0" smtClean="0">
                <a:solidFill>
                  <a:schemeClr val="tx2">
                    <a:lumMod val="25000"/>
                  </a:schemeClr>
                </a:solidFill>
              </a:rPr>
              <a:t>R</a:t>
            </a:r>
            <a:r>
              <a:rPr lang="es-ES" i="1" dirty="0" smtClean="0">
                <a:solidFill>
                  <a:schemeClr val="tx2">
                    <a:lumMod val="25000"/>
                  </a:schemeClr>
                </a:solidFill>
              </a:rPr>
              <a:t>  </a:t>
            </a:r>
            <a:r>
              <a:rPr lang="es-ES" i="1" u="sng" dirty="0" smtClean="0">
                <a:solidFill>
                  <a:schemeClr val="tx2">
                    <a:lumMod val="25000"/>
                  </a:schemeClr>
                </a:solidFill>
              </a:rPr>
              <a:t>para controlar la variación dentro de un subgrupo.</a:t>
            </a:r>
            <a:endParaRPr lang="es-ES" i="1" dirty="0">
              <a:solidFill>
                <a:schemeClr val="tx2">
                  <a:lumMod val="25000"/>
                </a:schemeClr>
              </a:solidFill>
            </a:endParaRPr>
          </a:p>
        </p:txBody>
      </p:sp>
      <p:sp>
        <p:nvSpPr>
          <p:cNvPr id="9" name="394 CuadroTexto"/>
          <p:cNvSpPr txBox="1"/>
          <p:nvPr/>
        </p:nvSpPr>
        <p:spPr>
          <a:xfrm>
            <a:off x="2555776" y="3717032"/>
            <a:ext cx="6408712" cy="2893100"/>
          </a:xfrm>
          <a:prstGeom prst="rect">
            <a:avLst/>
          </a:prstGeom>
          <a:gradFill flip="none" rotWithShape="1">
            <a:gsLst>
              <a:gs pos="0">
                <a:srgbClr val="5E9EFF"/>
              </a:gs>
              <a:gs pos="39999">
                <a:srgbClr val="85C2FF"/>
              </a:gs>
              <a:gs pos="70000">
                <a:srgbClr val="C4D6EB"/>
              </a:gs>
              <a:gs pos="100000">
                <a:srgbClr val="FFEBFA"/>
              </a:gs>
            </a:gsLst>
            <a:lin ang="5400000" scaled="0"/>
            <a:tileRect/>
          </a:gradFill>
          <a:effectLst/>
        </p:spPr>
        <p:txBody>
          <a:bodyPr wrap="square" rtlCol="0">
            <a:spAutoFit/>
          </a:bodyPr>
          <a:lstStyle/>
          <a:p>
            <a:r>
              <a:rPr lang="es-ES" b="1" i="1" dirty="0" smtClean="0">
                <a:solidFill>
                  <a:schemeClr val="tx2">
                    <a:lumMod val="25000"/>
                  </a:schemeClr>
                </a:solidFill>
                <a:latin typeface="Calibri" pitchFamily="34" charset="0"/>
              </a:rPr>
              <a:t>Gráfica </a:t>
            </a:r>
            <a:r>
              <a:rPr lang="es-ES" b="1" i="1" dirty="0" err="1" smtClean="0">
                <a:solidFill>
                  <a:schemeClr val="tx2">
                    <a:lumMod val="25000"/>
                  </a:schemeClr>
                </a:solidFill>
                <a:latin typeface="Calibri" pitchFamily="34" charset="0"/>
              </a:rPr>
              <a:t>pn</a:t>
            </a:r>
            <a:r>
              <a:rPr lang="es-ES" b="1" i="1" dirty="0" smtClean="0">
                <a:solidFill>
                  <a:schemeClr val="tx2">
                    <a:lumMod val="25000"/>
                  </a:schemeClr>
                </a:solidFill>
                <a:latin typeface="Calibri" pitchFamily="34" charset="0"/>
              </a:rPr>
              <a:t>, Gráfica p</a:t>
            </a:r>
          </a:p>
          <a:p>
            <a:pPr algn="just"/>
            <a:r>
              <a:rPr lang="es-ES" i="1" dirty="0" smtClean="0">
                <a:solidFill>
                  <a:schemeClr val="tx2">
                    <a:lumMod val="25000"/>
                  </a:schemeClr>
                </a:solidFill>
                <a:latin typeface="Calibri" pitchFamily="34" charset="0"/>
              </a:rPr>
              <a:t>Estas gráficas se usan cuando la característica de calidad se representa por el número de unidades defectuosas o la fracción defectuosa. Para una muestra de tamaño constante, se usa una gráfica </a:t>
            </a:r>
            <a:r>
              <a:rPr lang="es-ES" b="1" i="1" dirty="0" err="1" smtClean="0">
                <a:solidFill>
                  <a:schemeClr val="tx2">
                    <a:lumMod val="25000"/>
                  </a:schemeClr>
                </a:solidFill>
                <a:latin typeface="Calibri" pitchFamily="34" charset="0"/>
              </a:rPr>
              <a:t>pn</a:t>
            </a:r>
            <a:r>
              <a:rPr lang="es-ES" i="1" dirty="0" smtClean="0">
                <a:solidFill>
                  <a:schemeClr val="tx2">
                    <a:lumMod val="25000"/>
                  </a:schemeClr>
                </a:solidFill>
                <a:latin typeface="Calibri" pitchFamily="34" charset="0"/>
              </a:rPr>
              <a:t> del número de unidades defectuosas, mientras que una gráfica </a:t>
            </a:r>
            <a:r>
              <a:rPr lang="es-ES" b="1" i="1" dirty="0" smtClean="0">
                <a:solidFill>
                  <a:schemeClr val="tx2">
                    <a:lumMod val="25000"/>
                  </a:schemeClr>
                </a:solidFill>
                <a:latin typeface="Calibri" pitchFamily="34" charset="0"/>
              </a:rPr>
              <a:t>p</a:t>
            </a:r>
            <a:r>
              <a:rPr lang="es-ES" i="1" dirty="0" smtClean="0">
                <a:solidFill>
                  <a:schemeClr val="tx2">
                    <a:lumMod val="25000"/>
                  </a:schemeClr>
                </a:solidFill>
                <a:latin typeface="Calibri" pitchFamily="34" charset="0"/>
              </a:rPr>
              <a:t> de la fracción de defectos se usa para una muestra de tamaños variable. Otros tipos de gráficas por atributos son las gráficas </a:t>
            </a:r>
            <a:r>
              <a:rPr lang="es-ES" b="1" i="1" dirty="0" smtClean="0">
                <a:solidFill>
                  <a:schemeClr val="tx2">
                    <a:lumMod val="25000"/>
                  </a:schemeClr>
                </a:solidFill>
                <a:latin typeface="Calibri" pitchFamily="34" charset="0"/>
              </a:rPr>
              <a:t>c</a:t>
            </a:r>
            <a:r>
              <a:rPr lang="es-ES" i="1" dirty="0" smtClean="0">
                <a:solidFill>
                  <a:schemeClr val="tx2">
                    <a:lumMod val="25000"/>
                  </a:schemeClr>
                </a:solidFill>
                <a:latin typeface="Calibri" pitchFamily="34" charset="0"/>
              </a:rPr>
              <a:t> y las gráficas </a:t>
            </a:r>
            <a:r>
              <a:rPr lang="es-ES" b="1" i="1" dirty="0" smtClean="0">
                <a:solidFill>
                  <a:schemeClr val="tx2">
                    <a:lumMod val="25000"/>
                  </a:schemeClr>
                </a:solidFill>
                <a:latin typeface="Calibri" pitchFamily="34" charset="0"/>
              </a:rPr>
              <a:t>u.</a:t>
            </a:r>
            <a:endParaRPr lang="es-ES" i="1" dirty="0" smtClean="0">
              <a:solidFill>
                <a:schemeClr val="tx2">
                  <a:lumMod val="25000"/>
                </a:schemeClr>
              </a:solidFill>
              <a:latin typeface="Calibri" pitchFamily="34" charset="0"/>
            </a:endParaRPr>
          </a:p>
          <a:p>
            <a:r>
              <a:rPr lang="es-ES" i="1" dirty="0" smtClean="0">
                <a:solidFill>
                  <a:schemeClr val="tx2">
                    <a:lumMod val="25000"/>
                  </a:schemeClr>
                </a:solidFill>
                <a:latin typeface="Calibri" pitchFamily="34" charset="0"/>
              </a:rPr>
              <a:t>Luego de los ejemplos que se desarrollarán de gráficas   se dará un ejemplo de  gráfica  </a:t>
            </a:r>
            <a:r>
              <a:rPr lang="es-ES" b="1" i="1" dirty="0" err="1" smtClean="0">
                <a:solidFill>
                  <a:schemeClr val="tx2">
                    <a:lumMod val="25000"/>
                  </a:schemeClr>
                </a:solidFill>
                <a:latin typeface="Calibri" pitchFamily="34" charset="0"/>
              </a:rPr>
              <a:t>np</a:t>
            </a:r>
            <a:r>
              <a:rPr lang="es-ES" i="1" dirty="0" smtClean="0">
                <a:solidFill>
                  <a:schemeClr val="tx2">
                    <a:lumMod val="25000"/>
                  </a:schemeClr>
                </a:solidFill>
                <a:latin typeface="Calibri" pitchFamily="34" charset="0"/>
              </a:rPr>
              <a:t>.</a:t>
            </a:r>
            <a:endParaRPr lang="es-ES" i="1" dirty="0">
              <a:solidFill>
                <a:schemeClr val="tx2">
                  <a:lumMod val="25000"/>
                </a:schemeClr>
              </a:solidFill>
              <a:latin typeface="Calibri" pitchFamily="34"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1000" b="-1000"/>
          </a:stretch>
        </a:blipFill>
        <a:effectLst/>
      </p:bgPr>
    </p:bg>
    <p:spTree>
      <p:nvGrpSpPr>
        <p:cNvPr id="1" name=""/>
        <p:cNvGrpSpPr/>
        <p:nvPr/>
      </p:nvGrpSpPr>
      <p:grpSpPr>
        <a:xfrm>
          <a:off x="0" y="0"/>
          <a:ext cx="0" cy="0"/>
          <a:chOff x="0" y="0"/>
          <a:chExt cx="0" cy="0"/>
        </a:xfrm>
      </p:grpSpPr>
      <p:sp>
        <p:nvSpPr>
          <p:cNvPr id="22557" name="Rectangle 29"/>
          <p:cNvSpPr>
            <a:spLocks noChangeArrowheads="1"/>
          </p:cNvSpPr>
          <p:nvPr/>
        </p:nvSpPr>
        <p:spPr bwMode="auto">
          <a:xfrm>
            <a:off x="0" y="-387424"/>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6" name="Rectangle 2"/>
          <p:cNvSpPr>
            <a:spLocks noChangeArrowheads="1"/>
          </p:cNvSpPr>
          <p:nvPr/>
        </p:nvSpPr>
        <p:spPr bwMode="auto">
          <a:xfrm>
            <a:off x="0" y="-387424"/>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387424"/>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59632" y="107340"/>
            <a:ext cx="7128792" cy="369332"/>
          </a:xfrm>
          <a:prstGeom prst="rect">
            <a:avLst/>
          </a:prstGeom>
          <a:noFill/>
        </p:spPr>
        <p:txBody>
          <a:bodyPr wrap="square" rtlCol="0">
            <a:spAutoFit/>
          </a:bodyPr>
          <a:lstStyle/>
          <a:p>
            <a:r>
              <a:rPr lang="es-VE" b="1" i="1" dirty="0" smtClean="0">
                <a:solidFill>
                  <a:schemeClr val="bg1"/>
                </a:solidFill>
              </a:rPr>
              <a:t>TIPOS DE GRÁFICOS DE CONTROL</a:t>
            </a:r>
            <a:endParaRPr lang="en-US" b="1" i="1" dirty="0">
              <a:solidFill>
                <a:schemeClr val="bg1"/>
              </a:solidFill>
            </a:endParaRPr>
          </a:p>
        </p:txBody>
      </p:sp>
      <p:sp>
        <p:nvSpPr>
          <p:cNvPr id="24" name="19 Rectángulo redondeado"/>
          <p:cNvSpPr/>
          <p:nvPr/>
        </p:nvSpPr>
        <p:spPr>
          <a:xfrm>
            <a:off x="5405032" y="1097360"/>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25" name="Object 5"/>
          <p:cNvGraphicFramePr>
            <a:graphicFrameLocks noChangeAspect="1"/>
          </p:cNvGraphicFramePr>
          <p:nvPr/>
        </p:nvGraphicFramePr>
        <p:xfrm>
          <a:off x="5610007" y="1169368"/>
          <a:ext cx="2050802" cy="530597"/>
        </p:xfrm>
        <a:graphic>
          <a:graphicData uri="http://schemas.openxmlformats.org/presentationml/2006/ole">
            <p:oleObj spid="_x0000_s22531" name="Ecuación" r:id="rId4" imgW="1015920" imgH="266400" progId="Equation.3">
              <p:embed/>
            </p:oleObj>
          </a:graphicData>
        </a:graphic>
      </p:graphicFrame>
      <p:sp>
        <p:nvSpPr>
          <p:cNvPr id="40" name="19 Rectángulo redondeado"/>
          <p:cNvSpPr/>
          <p:nvPr/>
        </p:nvSpPr>
        <p:spPr>
          <a:xfrm>
            <a:off x="5436096" y="2065858"/>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41" name="Object 5"/>
          <p:cNvGraphicFramePr>
            <a:graphicFrameLocks noChangeAspect="1"/>
          </p:cNvGraphicFramePr>
          <p:nvPr/>
        </p:nvGraphicFramePr>
        <p:xfrm>
          <a:off x="6159971" y="2121752"/>
          <a:ext cx="1076325" cy="481012"/>
        </p:xfrm>
        <a:graphic>
          <a:graphicData uri="http://schemas.openxmlformats.org/presentationml/2006/ole">
            <p:oleObj spid="_x0000_s22534" name="Ecuación" r:id="rId5" imgW="533160" imgH="241200" progId="Equation.3">
              <p:embed/>
            </p:oleObj>
          </a:graphicData>
        </a:graphic>
      </p:graphicFrame>
      <p:sp>
        <p:nvSpPr>
          <p:cNvPr id="42" name="19 Rectángulo redondeado"/>
          <p:cNvSpPr/>
          <p:nvPr/>
        </p:nvSpPr>
        <p:spPr>
          <a:xfrm>
            <a:off x="5405032" y="3041576"/>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43" name="Object 5"/>
          <p:cNvGraphicFramePr>
            <a:graphicFrameLocks noChangeAspect="1"/>
          </p:cNvGraphicFramePr>
          <p:nvPr/>
        </p:nvGraphicFramePr>
        <p:xfrm>
          <a:off x="5644281" y="3113088"/>
          <a:ext cx="2024063" cy="531813"/>
        </p:xfrm>
        <a:graphic>
          <a:graphicData uri="http://schemas.openxmlformats.org/presentationml/2006/ole">
            <p:oleObj spid="_x0000_s22535" name="Ecuación" r:id="rId6" imgW="1002960" imgH="266400" progId="Equation.3">
              <p:embed/>
            </p:oleObj>
          </a:graphicData>
        </a:graphic>
      </p:graphicFrame>
      <p:sp>
        <p:nvSpPr>
          <p:cNvPr id="45" name="10 Flecha abajo"/>
          <p:cNvSpPr/>
          <p:nvPr/>
        </p:nvSpPr>
        <p:spPr>
          <a:xfrm rot="16200000">
            <a:off x="4247964" y="1781436"/>
            <a:ext cx="504057" cy="1008111"/>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
        <p:nvSpPr>
          <p:cNvPr id="51" name="29 Elipse"/>
          <p:cNvSpPr/>
          <p:nvPr/>
        </p:nvSpPr>
        <p:spPr bwMode="auto">
          <a:xfrm>
            <a:off x="1043608" y="1025352"/>
            <a:ext cx="2304256" cy="714946"/>
          </a:xfrm>
          <a:prstGeom prst="ellipse">
            <a:avLst/>
          </a:prstGeom>
          <a:gradFill flip="none" rotWithShape="1">
            <a:gsLst>
              <a:gs pos="0">
                <a:schemeClr val="accent5">
                  <a:lumMod val="75000"/>
                </a:schemeClr>
              </a:gs>
              <a:gs pos="100000">
                <a:schemeClr val="bg1"/>
              </a:gs>
            </a:gsLst>
            <a:path path="rect">
              <a:fillToRect l="100000" t="100000"/>
            </a:path>
            <a:tileRect r="-100000" b="-100000"/>
          </a:grad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53" name="29 Elipse"/>
          <p:cNvSpPr/>
          <p:nvPr/>
        </p:nvSpPr>
        <p:spPr bwMode="auto">
          <a:xfrm>
            <a:off x="1169059" y="2105472"/>
            <a:ext cx="2143125" cy="642938"/>
          </a:xfrm>
          <a:prstGeom prst="ellipse">
            <a:avLst/>
          </a:prstGeom>
          <a:gradFill flip="none" rotWithShape="1">
            <a:gsLst>
              <a:gs pos="0">
                <a:schemeClr val="accent5">
                  <a:lumMod val="75000"/>
                </a:schemeClr>
              </a:gs>
              <a:gs pos="100000">
                <a:schemeClr val="bg1"/>
              </a:gs>
            </a:gsLst>
            <a:path path="rect">
              <a:fillToRect l="100000" t="100000"/>
            </a:path>
            <a:tileRect r="-100000" b="-100000"/>
          </a:grad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4" name="29 Elipse"/>
          <p:cNvSpPr/>
          <p:nvPr/>
        </p:nvSpPr>
        <p:spPr bwMode="auto">
          <a:xfrm>
            <a:off x="1169059" y="3113584"/>
            <a:ext cx="2143125" cy="642938"/>
          </a:xfrm>
          <a:prstGeom prst="ellipse">
            <a:avLst/>
          </a:prstGeom>
          <a:gradFill flip="none" rotWithShape="1">
            <a:gsLst>
              <a:gs pos="0">
                <a:schemeClr val="accent5">
                  <a:lumMod val="75000"/>
                </a:schemeClr>
              </a:gs>
              <a:gs pos="100000">
                <a:schemeClr val="bg1"/>
              </a:gs>
            </a:gsLst>
            <a:path path="rect">
              <a:fillToRect l="100000" t="100000"/>
            </a:path>
            <a:tileRect r="-100000" b="-100000"/>
          </a:grad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5" name="TextBox 54"/>
          <p:cNvSpPr txBox="1"/>
          <p:nvPr/>
        </p:nvSpPr>
        <p:spPr>
          <a:xfrm>
            <a:off x="1187623" y="1097360"/>
            <a:ext cx="2160240" cy="584775"/>
          </a:xfrm>
          <a:prstGeom prst="rect">
            <a:avLst/>
          </a:prstGeom>
          <a:noFill/>
        </p:spPr>
        <p:txBody>
          <a:bodyPr wrap="square" rtlCol="0">
            <a:spAutoFit/>
          </a:bodyPr>
          <a:lstStyle/>
          <a:p>
            <a:pPr algn="ctr"/>
            <a:r>
              <a:rPr lang="es-VE" sz="1600" b="1" i="1" dirty="0" smtClean="0"/>
              <a:t>Límite superior de control</a:t>
            </a:r>
            <a:endParaRPr lang="en-US" sz="1600" b="1" i="1" dirty="0"/>
          </a:p>
        </p:txBody>
      </p:sp>
      <p:sp>
        <p:nvSpPr>
          <p:cNvPr id="56" name="TextBox 55"/>
          <p:cNvSpPr txBox="1"/>
          <p:nvPr/>
        </p:nvSpPr>
        <p:spPr>
          <a:xfrm>
            <a:off x="1232336" y="2235410"/>
            <a:ext cx="2160240" cy="338554"/>
          </a:xfrm>
          <a:prstGeom prst="rect">
            <a:avLst/>
          </a:prstGeom>
          <a:noFill/>
        </p:spPr>
        <p:txBody>
          <a:bodyPr wrap="square" rtlCol="0">
            <a:spAutoFit/>
          </a:bodyPr>
          <a:lstStyle/>
          <a:p>
            <a:pPr algn="ctr"/>
            <a:r>
              <a:rPr lang="es-VE" sz="1600" b="1" i="1" dirty="0" smtClean="0"/>
              <a:t>Línea central</a:t>
            </a:r>
            <a:endParaRPr lang="en-US" sz="1600" b="1" i="1" dirty="0"/>
          </a:p>
        </p:txBody>
      </p:sp>
      <p:sp>
        <p:nvSpPr>
          <p:cNvPr id="57" name="TextBox 56"/>
          <p:cNvSpPr txBox="1"/>
          <p:nvPr/>
        </p:nvSpPr>
        <p:spPr>
          <a:xfrm>
            <a:off x="1232336" y="3171747"/>
            <a:ext cx="2160240" cy="584775"/>
          </a:xfrm>
          <a:prstGeom prst="rect">
            <a:avLst/>
          </a:prstGeom>
          <a:noFill/>
        </p:spPr>
        <p:txBody>
          <a:bodyPr wrap="square" rtlCol="0">
            <a:spAutoFit/>
          </a:bodyPr>
          <a:lstStyle/>
          <a:p>
            <a:pPr algn="ctr"/>
            <a:r>
              <a:rPr lang="es-VE" sz="1600" b="1" i="1" dirty="0" smtClean="0"/>
              <a:t>Límite inferior de control</a:t>
            </a:r>
            <a:endParaRPr lang="en-US" sz="1600" b="1" i="1" dirty="0"/>
          </a:p>
        </p:txBody>
      </p:sp>
      <p:sp>
        <p:nvSpPr>
          <p:cNvPr id="58" name="TextBox 57"/>
          <p:cNvSpPr txBox="1"/>
          <p:nvPr/>
        </p:nvSpPr>
        <p:spPr>
          <a:xfrm>
            <a:off x="1475656" y="439996"/>
            <a:ext cx="3312368" cy="369332"/>
          </a:xfrm>
          <a:prstGeom prst="rect">
            <a:avLst/>
          </a:prstGeom>
          <a:noFill/>
        </p:spPr>
        <p:txBody>
          <a:bodyPr wrap="square" rtlCol="0">
            <a:spAutoFit/>
          </a:bodyPr>
          <a:lstStyle/>
          <a:p>
            <a:pPr>
              <a:buFont typeface="Wingdings" pitchFamily="2" charset="2"/>
              <a:buChar char="Ø"/>
            </a:pPr>
            <a:r>
              <a:rPr lang="es-VE" b="1" i="1" dirty="0" smtClean="0">
                <a:solidFill>
                  <a:schemeClr val="bg1"/>
                </a:solidFill>
              </a:rPr>
              <a:t>Valor Continuo- Promedio</a:t>
            </a:r>
            <a:endParaRPr lang="en-US" b="1" i="1" dirty="0">
              <a:solidFill>
                <a:schemeClr val="bg1"/>
              </a:solidFill>
            </a:endParaRPr>
          </a:p>
        </p:txBody>
      </p:sp>
      <p:sp>
        <p:nvSpPr>
          <p:cNvPr id="59" name="TextBox 58"/>
          <p:cNvSpPr txBox="1"/>
          <p:nvPr/>
        </p:nvSpPr>
        <p:spPr>
          <a:xfrm>
            <a:off x="1331640" y="4077072"/>
            <a:ext cx="3312368" cy="369332"/>
          </a:xfrm>
          <a:prstGeom prst="rect">
            <a:avLst/>
          </a:prstGeom>
          <a:noFill/>
        </p:spPr>
        <p:txBody>
          <a:bodyPr wrap="square" rtlCol="0">
            <a:spAutoFit/>
          </a:bodyPr>
          <a:lstStyle/>
          <a:p>
            <a:pPr>
              <a:buFont typeface="Wingdings" pitchFamily="2" charset="2"/>
              <a:buChar char="Ø"/>
            </a:pPr>
            <a:r>
              <a:rPr lang="es-VE" b="1" i="1" dirty="0" smtClean="0">
                <a:solidFill>
                  <a:schemeClr val="bg1"/>
                </a:solidFill>
              </a:rPr>
              <a:t>Valor Continuo- Rango</a:t>
            </a:r>
            <a:endParaRPr lang="en-US" b="1" i="1" dirty="0">
              <a:solidFill>
                <a:schemeClr val="bg1"/>
              </a:solidFill>
            </a:endParaRPr>
          </a:p>
        </p:txBody>
      </p:sp>
      <p:sp>
        <p:nvSpPr>
          <p:cNvPr id="64" name="20 Elipse"/>
          <p:cNvSpPr/>
          <p:nvPr/>
        </p:nvSpPr>
        <p:spPr bwMode="auto">
          <a:xfrm>
            <a:off x="1196569" y="4653136"/>
            <a:ext cx="2439328" cy="525809"/>
          </a:xfrm>
          <a:prstGeom prst="ellipse">
            <a:avLst/>
          </a:prstGeom>
          <a:gradFill flip="none" rotWithShape="1">
            <a:gsLst>
              <a:gs pos="0">
                <a:srgbClr val="FFF200"/>
              </a:gs>
              <a:gs pos="45000">
                <a:srgbClr val="FF7A00"/>
              </a:gs>
              <a:gs pos="70000">
                <a:srgbClr val="FF0300"/>
              </a:gs>
              <a:gs pos="100000">
                <a:srgbClr val="4D0808"/>
              </a:gs>
            </a:gsLst>
            <a:path path="circle">
              <a:fillToRect l="100000" t="100000"/>
            </a:path>
            <a:tileRect r="-100000" b="-100000"/>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ES"/>
          </a:p>
        </p:txBody>
      </p:sp>
      <p:sp>
        <p:nvSpPr>
          <p:cNvPr id="66" name="20 Elipse"/>
          <p:cNvSpPr/>
          <p:nvPr/>
        </p:nvSpPr>
        <p:spPr bwMode="auto">
          <a:xfrm>
            <a:off x="1196568" y="5423471"/>
            <a:ext cx="2223303" cy="525809"/>
          </a:xfrm>
          <a:prstGeom prst="ellipse">
            <a:avLst/>
          </a:prstGeom>
          <a:gradFill flip="none" rotWithShape="1">
            <a:gsLst>
              <a:gs pos="0">
                <a:srgbClr val="FFF200"/>
              </a:gs>
              <a:gs pos="45000">
                <a:srgbClr val="FF7A00"/>
              </a:gs>
              <a:gs pos="70000">
                <a:srgbClr val="FF0300"/>
              </a:gs>
              <a:gs pos="100000">
                <a:srgbClr val="4D0808"/>
              </a:gs>
            </a:gsLst>
            <a:path path="circle">
              <a:fillToRect l="100000" t="100000"/>
            </a:path>
            <a:tileRect r="-100000" b="-100000"/>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ES"/>
          </a:p>
        </p:txBody>
      </p:sp>
      <p:sp>
        <p:nvSpPr>
          <p:cNvPr id="67" name="20 Elipse"/>
          <p:cNvSpPr/>
          <p:nvPr/>
        </p:nvSpPr>
        <p:spPr bwMode="auto">
          <a:xfrm>
            <a:off x="1187625" y="6206615"/>
            <a:ext cx="2376264" cy="525809"/>
          </a:xfrm>
          <a:prstGeom prst="ellipse">
            <a:avLst/>
          </a:prstGeom>
          <a:gradFill flip="none" rotWithShape="1">
            <a:gsLst>
              <a:gs pos="0">
                <a:srgbClr val="FFF200"/>
              </a:gs>
              <a:gs pos="45000">
                <a:srgbClr val="FF7A00"/>
              </a:gs>
              <a:gs pos="70000">
                <a:srgbClr val="FF0300"/>
              </a:gs>
              <a:gs pos="100000">
                <a:srgbClr val="4D0808"/>
              </a:gs>
            </a:gsLst>
            <a:path path="circle">
              <a:fillToRect l="100000" t="100000"/>
            </a:path>
            <a:tileRect r="-100000" b="-100000"/>
          </a:gradFill>
          <a:ln>
            <a:noFill/>
          </a:ln>
          <a:effectLst>
            <a:softEdge rad="31750"/>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ES"/>
          </a:p>
        </p:txBody>
      </p:sp>
      <p:graphicFrame>
        <p:nvGraphicFramePr>
          <p:cNvPr id="22540" name="Object 12"/>
          <p:cNvGraphicFramePr>
            <a:graphicFrameLocks noChangeAspect="1"/>
          </p:cNvGraphicFramePr>
          <p:nvPr/>
        </p:nvGraphicFramePr>
        <p:xfrm>
          <a:off x="4675540" y="451962"/>
          <a:ext cx="358775" cy="297979"/>
        </p:xfrm>
        <a:graphic>
          <a:graphicData uri="http://schemas.openxmlformats.org/presentationml/2006/ole">
            <p:oleObj spid="_x0000_s22540" name="Ecuación" r:id="rId7" imgW="177480" imgH="203040" progId="Equation.3">
              <p:embed/>
            </p:oleObj>
          </a:graphicData>
        </a:graphic>
      </p:graphicFrame>
      <p:sp>
        <p:nvSpPr>
          <p:cNvPr id="68" name="TextBox 67"/>
          <p:cNvSpPr txBox="1"/>
          <p:nvPr/>
        </p:nvSpPr>
        <p:spPr>
          <a:xfrm>
            <a:off x="1331640" y="6188125"/>
            <a:ext cx="2160240" cy="584775"/>
          </a:xfrm>
          <a:prstGeom prst="rect">
            <a:avLst/>
          </a:prstGeom>
          <a:noFill/>
        </p:spPr>
        <p:txBody>
          <a:bodyPr wrap="square" rtlCol="0">
            <a:spAutoFit/>
          </a:bodyPr>
          <a:lstStyle/>
          <a:p>
            <a:pPr algn="ctr"/>
            <a:r>
              <a:rPr lang="es-VE" sz="1600" b="1" i="1" dirty="0" smtClean="0">
                <a:solidFill>
                  <a:schemeClr val="bg1"/>
                </a:solidFill>
              </a:rPr>
              <a:t>Límite inferior de control</a:t>
            </a:r>
            <a:endParaRPr lang="en-US" sz="1600" b="1" i="1" dirty="0">
              <a:solidFill>
                <a:schemeClr val="bg1"/>
              </a:solidFill>
            </a:endParaRPr>
          </a:p>
        </p:txBody>
      </p:sp>
      <p:sp>
        <p:nvSpPr>
          <p:cNvPr id="69" name="TextBox 68"/>
          <p:cNvSpPr txBox="1"/>
          <p:nvPr/>
        </p:nvSpPr>
        <p:spPr>
          <a:xfrm>
            <a:off x="1286464" y="5484598"/>
            <a:ext cx="2160240" cy="338554"/>
          </a:xfrm>
          <a:prstGeom prst="rect">
            <a:avLst/>
          </a:prstGeom>
          <a:noFill/>
        </p:spPr>
        <p:txBody>
          <a:bodyPr wrap="square" rtlCol="0">
            <a:spAutoFit/>
          </a:bodyPr>
          <a:lstStyle/>
          <a:p>
            <a:pPr algn="ctr"/>
            <a:r>
              <a:rPr lang="es-VE" sz="1600" b="1" i="1" dirty="0" smtClean="0">
                <a:solidFill>
                  <a:schemeClr val="bg1"/>
                </a:solidFill>
              </a:rPr>
              <a:t>Línea central</a:t>
            </a:r>
            <a:endParaRPr lang="en-US" sz="1600" b="1" i="1" dirty="0">
              <a:solidFill>
                <a:schemeClr val="bg1"/>
              </a:solidFill>
            </a:endParaRPr>
          </a:p>
        </p:txBody>
      </p:sp>
      <p:sp>
        <p:nvSpPr>
          <p:cNvPr id="70" name="TextBox 69"/>
          <p:cNvSpPr txBox="1"/>
          <p:nvPr/>
        </p:nvSpPr>
        <p:spPr>
          <a:xfrm>
            <a:off x="1331640" y="4644425"/>
            <a:ext cx="2160240" cy="584775"/>
          </a:xfrm>
          <a:prstGeom prst="rect">
            <a:avLst/>
          </a:prstGeom>
          <a:noFill/>
        </p:spPr>
        <p:txBody>
          <a:bodyPr wrap="square" rtlCol="0">
            <a:spAutoFit/>
          </a:bodyPr>
          <a:lstStyle/>
          <a:p>
            <a:pPr algn="ctr"/>
            <a:r>
              <a:rPr lang="es-VE" sz="1600" b="1" i="1" dirty="0" smtClean="0">
                <a:solidFill>
                  <a:schemeClr val="bg1"/>
                </a:solidFill>
              </a:rPr>
              <a:t>Límite superior de control</a:t>
            </a:r>
            <a:endParaRPr lang="en-US" sz="1600" b="1" i="1" dirty="0">
              <a:solidFill>
                <a:schemeClr val="bg1"/>
              </a:solidFill>
            </a:endParaRPr>
          </a:p>
        </p:txBody>
      </p:sp>
      <p:sp>
        <p:nvSpPr>
          <p:cNvPr id="77" name="19 Rectángulo redondeado"/>
          <p:cNvSpPr/>
          <p:nvPr/>
        </p:nvSpPr>
        <p:spPr>
          <a:xfrm>
            <a:off x="5436096" y="4509120"/>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78" name="Object 5"/>
          <p:cNvGraphicFramePr>
            <a:graphicFrameLocks noChangeAspect="1"/>
          </p:cNvGraphicFramePr>
          <p:nvPr/>
        </p:nvGraphicFramePr>
        <p:xfrm>
          <a:off x="5895975" y="4606925"/>
          <a:ext cx="1538288" cy="479425"/>
        </p:xfrm>
        <a:graphic>
          <a:graphicData uri="http://schemas.openxmlformats.org/presentationml/2006/ole">
            <p:oleObj spid="_x0000_s22543" name="Ecuación" r:id="rId8" imgW="761760" imgH="241200" progId="Equation.3">
              <p:embed/>
            </p:oleObj>
          </a:graphicData>
        </a:graphic>
      </p:graphicFrame>
      <p:sp>
        <p:nvSpPr>
          <p:cNvPr id="79" name="19 Rectángulo redondeado"/>
          <p:cNvSpPr/>
          <p:nvPr/>
        </p:nvSpPr>
        <p:spPr>
          <a:xfrm>
            <a:off x="5467160" y="5301208"/>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80" name="Object 5"/>
          <p:cNvGraphicFramePr>
            <a:graphicFrameLocks noChangeAspect="1"/>
          </p:cNvGraphicFramePr>
          <p:nvPr/>
        </p:nvGraphicFramePr>
        <p:xfrm>
          <a:off x="6216650" y="5383213"/>
          <a:ext cx="1025525" cy="430212"/>
        </p:xfrm>
        <a:graphic>
          <a:graphicData uri="http://schemas.openxmlformats.org/presentationml/2006/ole">
            <p:oleObj spid="_x0000_s22544" name="Ecuación" r:id="rId9" imgW="507960" imgH="215640" progId="Equation.3">
              <p:embed/>
            </p:oleObj>
          </a:graphicData>
        </a:graphic>
      </p:graphicFrame>
      <p:sp>
        <p:nvSpPr>
          <p:cNvPr id="81" name="19 Rectángulo redondeado"/>
          <p:cNvSpPr/>
          <p:nvPr/>
        </p:nvSpPr>
        <p:spPr>
          <a:xfrm>
            <a:off x="5436096" y="6060902"/>
            <a:ext cx="2448272" cy="648072"/>
          </a:xfrm>
          <a:prstGeom prst="roundRect">
            <a:avLst/>
          </a:prstGeom>
          <a:gradFill flip="none" rotWithShape="1">
            <a:gsLst>
              <a:gs pos="0">
                <a:srgbClr val="5E9EFF"/>
              </a:gs>
              <a:gs pos="39999">
                <a:srgbClr val="85C2FF"/>
              </a:gs>
              <a:gs pos="70000">
                <a:srgbClr val="C4D6EB"/>
              </a:gs>
              <a:gs pos="100000">
                <a:srgbClr val="FFEBFA"/>
              </a:gs>
            </a:gsLst>
            <a:path path="rect">
              <a:fillToRect l="100000" t="100000"/>
            </a:path>
            <a:tileRect r="-100000" b="-100000"/>
          </a:gradFill>
          <a:ln>
            <a:noFill/>
          </a:ln>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s-ES"/>
          </a:p>
        </p:txBody>
      </p:sp>
      <p:graphicFrame>
        <p:nvGraphicFramePr>
          <p:cNvPr id="82" name="Object 5"/>
          <p:cNvGraphicFramePr>
            <a:graphicFrameLocks noChangeAspect="1"/>
          </p:cNvGraphicFramePr>
          <p:nvPr/>
        </p:nvGraphicFramePr>
        <p:xfrm>
          <a:off x="5918200" y="6145213"/>
          <a:ext cx="1538288" cy="506412"/>
        </p:xfrm>
        <a:graphic>
          <a:graphicData uri="http://schemas.openxmlformats.org/presentationml/2006/ole">
            <p:oleObj spid="_x0000_s22545" name="Ecuación" r:id="rId10" imgW="761760" imgH="253800" progId="Equation.3">
              <p:embed/>
            </p:oleObj>
          </a:graphicData>
        </a:graphic>
      </p:graphicFrame>
      <p:sp>
        <p:nvSpPr>
          <p:cNvPr id="83" name="10 Flecha abajo"/>
          <p:cNvSpPr/>
          <p:nvPr/>
        </p:nvSpPr>
        <p:spPr>
          <a:xfrm rot="16200000">
            <a:off x="4247963" y="5049180"/>
            <a:ext cx="504057" cy="1008111"/>
          </a:xfrm>
          <a:prstGeom prst="downArrow">
            <a:avLst/>
          </a:prstGeom>
          <a:gradFill>
            <a:gsLst>
              <a:gs pos="0">
                <a:srgbClr val="D6B19C"/>
              </a:gs>
              <a:gs pos="30000">
                <a:srgbClr val="D49E6C"/>
              </a:gs>
              <a:gs pos="70000">
                <a:srgbClr val="A65528"/>
              </a:gs>
              <a:gs pos="100000">
                <a:srgbClr val="663012"/>
              </a:gs>
            </a:gsLst>
            <a:lin ang="162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s-VE" sz="2000" b="1" dirty="0">
              <a:latin typeface="Tempus Sans ITC" pitchFamily="82" charset="0"/>
            </a:endParaRPr>
          </a:p>
        </p:txBody>
      </p:sp>
    </p:spTree>
  </p:cSld>
  <p:clrMapOvr>
    <a:masterClrMapping/>
  </p:clrMapOvr>
  <p:transition>
    <p:strips dir="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5080</TotalTime>
  <Words>2629</Words>
  <Application>Microsoft Office PowerPoint</Application>
  <PresentationFormat>Presentación en pantalla (4:3)</PresentationFormat>
  <Paragraphs>383</Paragraphs>
  <Slides>30</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30</vt:i4>
      </vt:variant>
    </vt:vector>
  </HeadingPairs>
  <TitlesOfParts>
    <vt:vector size="32" baseType="lpstr">
      <vt:lpstr>Metro</vt:lpstr>
      <vt:lpstr>Ecuación</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Waleska</dc:creator>
  <cp:lastModifiedBy>angela.fernandez</cp:lastModifiedBy>
  <cp:revision>689</cp:revision>
  <dcterms:modified xsi:type="dcterms:W3CDTF">2011-10-20T12:13:08Z</dcterms:modified>
</cp:coreProperties>
</file>